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go="http://customooxmlschemas.google.com/"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trictFirstAndLastChars="0" embedTrueTypeFonts="1" saveSubsetFonts="1" autoCompressPictures="0">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x="12192000" cy="6858000"/>
  <p:notesSz cx="6858000" cy="9144000"/>
  <p:embeddedFontLst>
    <p:embeddedFont>
      <p:font typeface="Open Sans"/>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r:id="rId23" roundtripDataSignature="AMtx7mgUSYUkF4K5bIx1+DyIyiWQdCyNq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bold.fntdata"/><Relationship Id="rId11" Type="http://schemas.openxmlformats.org/officeDocument/2006/relationships/slide" Target="slides/slide5.xml"/><Relationship Id="rId22" Type="http://schemas.openxmlformats.org/officeDocument/2006/relationships/font" Target="fonts/OpenSans-boldItalic.fntdata"/><Relationship Id="rId10" Type="http://schemas.openxmlformats.org/officeDocument/2006/relationships/slide" Target="slides/slide4.xml"/><Relationship Id="rId21" Type="http://schemas.openxmlformats.org/officeDocument/2006/relationships/font" Target="fonts/OpenSans-italic.fntdata"/><Relationship Id="rId13" Type="http://schemas.openxmlformats.org/officeDocument/2006/relationships/slide" Target="slides/slide7.xml"/><Relationship Id="rId12" Type="http://schemas.openxmlformats.org/officeDocument/2006/relationships/slide" Target="slides/slide6.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3.xml"/><Relationship Id="rId19" Type="http://schemas.openxmlformats.org/officeDocument/2006/relationships/font" Target="fonts/OpenSans-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4" name="Google Shape;4;n"/>
          <p:cNvSpPr txBox="1"/>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5" name="Google Shape;5;n"/>
          <p:cNvSpPr/>
          <p:nvPr>
            <p:ph type="sldImg" idx="3"/>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p:txBody>
      </p:sp>
      <p:sp>
        <p:nvSpPr>
          <p:cNvPr id="7" name="Google Shape;7;n"/>
          <p:cNvSpPr txBox="1"/>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8" name="Google Shape;8;n"/>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itt.ufl.edu/resources/the-learning-process/designing-the-learning-experience/blooms-taxonomy/"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80" name="Shape 80"/>
        <p:cNvGrpSpPr/>
        <p:nvPr/>
      </p:nvGrpSpPr>
      <p:grpSpPr>
        <a:xfrm>
          <a:off x="0" y="0"/>
          <a:ext cx="0" cy="0"/>
          <a:chOff x="0" y="0"/>
          <a:chExt cx="0" cy="0"/>
        </a:xfrm>
      </p:grpSpPr>
      <p:sp>
        <p:nvSpPr>
          <p:cNvPr id="81" name="Google Shape;81;p3: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82" name="Google Shape;82;p3: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68" name="Shape 168"/>
        <p:cNvGrpSpPr/>
        <p:nvPr/>
      </p:nvGrpSpPr>
      <p:grpSpPr>
        <a:xfrm>
          <a:off x="0" y="0"/>
          <a:ext cx="0" cy="0"/>
          <a:chOff x="0" y="0"/>
          <a:chExt cx="0" cy="0"/>
        </a:xfrm>
      </p:grpSpPr>
      <p:sp>
        <p:nvSpPr>
          <p:cNvPr id="169" name="Google Shape;169;g3466942d174_0_46: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Hoe kun je de actieve deelname en betrokkenheid van leerlingen bij het leren vergroten door middel van je leerscenario's? </a:t>
            </a:r>
            <a:endParaRPr/>
          </a:p>
          <a:p>
            <a:pPr marL="457200" lvl="0" indent="-298450" algn="l" rtl="0">
              <a:lnSpc>
                <a:spcPct val="100000"/>
              </a:lnSpc>
              <a:spcBef>
                <a:spcPts val="0"/>
              </a:spcBef>
              <a:spcAft>
                <a:spcPts val="0"/>
              </a:spcAft>
              <a:buClr>
                <a:schemeClr val="dk1"/>
              </a:buClr>
              <a:buSzPts val="1100"/>
              <a:buChar char="●"/>
            </a:pPr>
            <a:r>
              <a:rPr lang="en-US" sz="1100" b="1">
                <a:latin typeface="Arial"/>
                <a:ea typeface="Arial"/>
                <a:cs typeface="Arial"/>
                <a:sym typeface="Arial"/>
              </a:rPr>
              <a:t>Interactieve activiteiten</a:t>
            </a:r>
            <a:r>
              <a:rPr lang="en-US" sz="1100">
                <a:latin typeface="Arial"/>
                <a:ea typeface="Arial"/>
                <a:cs typeface="Arial"/>
                <a:sym typeface="Arial"/>
              </a:rPr>
              <a:t>: Voeg groepswerk, discussies, rollenspel of praktische experimenten toe die leerlingen actief betrekken.</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Technologie-integratie</a:t>
            </a:r>
            <a:r>
              <a:rPr lang="en-US" sz="1100">
                <a:latin typeface="Arial"/>
                <a:ea typeface="Arial"/>
                <a:cs typeface="Arial"/>
                <a:sym typeface="Arial"/>
              </a:rPr>
              <a:t>: Gebruik digitale hulpmiddelen, apps of multimedia om de les dynamischer te maken en in te spelen op verschillende leerstijlen.</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Keuze voor de leerling</a:t>
            </a:r>
            <a:r>
              <a:rPr lang="en-US" sz="1100">
                <a:latin typeface="Arial"/>
                <a:ea typeface="Arial"/>
                <a:cs typeface="Arial"/>
                <a:sym typeface="Arial"/>
              </a:rPr>
              <a:t>: Geef leerlingen waar mogelijk opties in hoe ze taken benaderen of voltooien, zodat ze gepersonaliseerd kunnen leren.</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Gamification</a:t>
            </a:r>
            <a:r>
              <a:rPr lang="en-US" sz="1100">
                <a:latin typeface="Arial"/>
                <a:ea typeface="Arial"/>
                <a:cs typeface="Arial"/>
                <a:sym typeface="Arial"/>
              </a:rPr>
              <a:t>: Integreer spelelementen (bv. punten, badges of uitdagingen) om het leerproces leuker en motiverender te maken.</a:t>
            </a:r>
            <a:endParaRPr sz="1100">
              <a:latin typeface="Arial"/>
              <a:ea typeface="Arial"/>
              <a:cs typeface="Arial"/>
              <a:sym typeface="Arial"/>
            </a:endParaRPr>
          </a:p>
          <a:p>
            <a:pPr marL="0" lvl="0" indent="0" algn="l" rtl="0">
              <a:lnSpc>
                <a:spcPct val="100000"/>
              </a:lnSpc>
              <a:spcBef>
                <a:spcPts val="1200"/>
              </a:spcBef>
              <a:spcAft>
                <a:spcPts val="0"/>
              </a:spcAft>
              <a:buSzPts val="1400"/>
              <a:buNone/>
            </a:pPr>
            <a:r>
              <a:t/>
            </a:r>
            <a:endParaRPr/>
          </a:p>
        </p:txBody>
      </p:sp>
      <p:sp>
        <p:nvSpPr>
          <p:cNvPr id="170" name="Google Shape;170;g3466942d174_0_4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84" name="Shape 184"/>
        <p:cNvGrpSpPr/>
        <p:nvPr/>
      </p:nvGrpSpPr>
      <p:grpSpPr>
        <a:xfrm>
          <a:off x="0" y="0"/>
          <a:ext cx="0" cy="0"/>
          <a:chOff x="0" y="0"/>
          <a:chExt cx="0" cy="0"/>
        </a:xfrm>
      </p:grpSpPr>
      <p:sp>
        <p:nvSpPr>
          <p:cNvPr id="185" name="Google Shape;185;g3466942d174_0_54: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298450" algn="l" rtl="0">
              <a:lnSpc>
                <a:spcPct val="115000"/>
              </a:lnSpc>
              <a:spcBef>
                <a:spcPts val="1200"/>
              </a:spcBef>
              <a:spcAft>
                <a:spcPts val="0"/>
              </a:spcAft>
              <a:buClr>
                <a:schemeClr val="dk1"/>
              </a:buClr>
              <a:buSzPts val="1100"/>
              <a:buChar char="●"/>
            </a:pPr>
            <a:r>
              <a:rPr lang="en-US" sz="1100" b="1">
                <a:latin typeface="Arial"/>
                <a:ea typeface="Arial"/>
                <a:cs typeface="Arial"/>
                <a:sym typeface="Arial"/>
              </a:rPr>
              <a:t>Gedifferentieerde instructie</a:t>
            </a:r>
            <a:r>
              <a:rPr lang="en-US" sz="1100">
                <a:latin typeface="Arial"/>
                <a:ea typeface="Arial"/>
                <a:cs typeface="Arial"/>
                <a:sym typeface="Arial"/>
              </a:rPr>
              <a:t>: Bied leerlingen verschillende manieren om de doelen te bereiken. Bied bijvoorbeeld leesmateriaal aan op verschillende moeilijkheidsniveaus of geef leerlingen de optie om hun begrip te tonen door middel van schrijven, tekenen of presentaties.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Flexibele groepering</a:t>
            </a:r>
            <a:r>
              <a:rPr lang="en-US" sz="1100">
                <a:latin typeface="Arial"/>
                <a:ea typeface="Arial"/>
                <a:cs typeface="Arial"/>
                <a:sym typeface="Arial"/>
              </a:rPr>
              <a:t>: Laat leerlingen individueel, met zijn tweeën of in groepen werken, afhankelijk van de taak en hun leerbehoeften.</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Gestructureerd leren</a:t>
            </a:r>
            <a:r>
              <a:rPr lang="en-US" sz="1100">
                <a:latin typeface="Arial"/>
                <a:ea typeface="Arial"/>
                <a:cs typeface="Arial"/>
                <a:sym typeface="Arial"/>
              </a:rPr>
              <a:t>: Deel het leerproces op in kleinere stappen om leerlingen te ondersteunen die extra hulp nodig hebben.</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b="1">
                <a:latin typeface="Arial"/>
                <a:ea typeface="Arial"/>
                <a:cs typeface="Arial"/>
                <a:sym typeface="Arial"/>
              </a:rPr>
              <a:t>Aanpassingen voor diverse leerlingen</a:t>
            </a:r>
            <a:r>
              <a:rPr lang="en-US" sz="1100">
                <a:latin typeface="Arial"/>
                <a:ea typeface="Arial"/>
                <a:cs typeface="Arial"/>
                <a:sym typeface="Arial"/>
              </a:rPr>
              <a:t>: Het materiaal of de instructie aanpassen voor leerlingen met specifieke behoeften (bijv. visuele hulpmiddelen gebruiken, meer tijd geven).</a:t>
            </a:r>
            <a:endParaRPr sz="1100">
              <a:latin typeface="Arial"/>
              <a:ea typeface="Arial"/>
              <a:cs typeface="Arial"/>
              <a:sym typeface="Arial"/>
            </a:endParaRPr>
          </a:p>
          <a:p>
            <a:pPr marL="457200" lvl="0" indent="0" algn="l" rtl="0">
              <a:lnSpc>
                <a:spcPct val="115000"/>
              </a:lnSpc>
              <a:spcBef>
                <a:spcPts val="1200"/>
              </a:spcBef>
              <a:spcAft>
                <a:spcPts val="0"/>
              </a:spcAft>
              <a:buSzPts val="1400"/>
              <a:buNone/>
            </a:pPr>
            <a:r>
              <a:t/>
            </a:r>
            <a:endParaRPr/>
          </a:p>
          <a:p>
            <a:pPr marL="0" lvl="0" indent="0" algn="l" rtl="0">
              <a:lnSpc>
                <a:spcPct val="100000"/>
              </a:lnSpc>
              <a:spcBef>
                <a:spcPts val="1200"/>
              </a:spcBef>
              <a:spcAft>
                <a:spcPts val="0"/>
              </a:spcAft>
              <a:buSzPts val="1400"/>
              <a:buNone/>
            </a:pPr>
            <a:r>
              <a:t/>
            </a:r>
            <a:endParaRPr/>
          </a:p>
        </p:txBody>
      </p:sp>
      <p:sp>
        <p:nvSpPr>
          <p:cNvPr id="186" name="Google Shape;186;g3466942d174_0_5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90" name="Shape 190"/>
        <p:cNvGrpSpPr/>
        <p:nvPr/>
      </p:nvGrpSpPr>
      <p:grpSpPr>
        <a:xfrm>
          <a:off x="0" y="0"/>
          <a:ext cx="0" cy="0"/>
          <a:chOff x="0" y="0"/>
          <a:chExt cx="0" cy="0"/>
        </a:xfrm>
      </p:grpSpPr>
      <p:sp>
        <p:nvSpPr>
          <p:cNvPr id="191" name="Google Shape;191;g35661765773_0_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192" name="Google Shape;192;g35661765773_0_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86" name="Shape 86"/>
        <p:cNvGrpSpPr/>
        <p:nvPr/>
      </p:nvGrpSpPr>
      <p:grpSpPr>
        <a:xfrm>
          <a:off x="0" y="0"/>
          <a:ext cx="0" cy="0"/>
          <a:chOff x="0" y="0"/>
          <a:chExt cx="0" cy="0"/>
        </a:xfrm>
      </p:grpSpPr>
      <p:sp>
        <p:nvSpPr>
          <p:cNvPr id="87" name="Google Shape;87;p2: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88" name="Google Shape;88;p2: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92" name="Shape 92"/>
        <p:cNvGrpSpPr/>
        <p:nvPr/>
      </p:nvGrpSpPr>
      <p:grpSpPr>
        <a:xfrm>
          <a:off x="0" y="0"/>
          <a:ext cx="0" cy="0"/>
          <a:chOff x="0" y="0"/>
          <a:chExt cx="0" cy="0"/>
        </a:xfrm>
      </p:grpSpPr>
      <p:sp>
        <p:nvSpPr>
          <p:cNvPr id="93" name="Google Shape;93;g357dbd50df4_0_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p:txBody>
      </p:sp>
      <p:sp>
        <p:nvSpPr>
          <p:cNvPr id="94" name="Google Shape;94;g357dbd50df4_0_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98" name="Shape 98"/>
        <p:cNvGrpSpPr/>
        <p:nvPr/>
      </p:nvGrpSpPr>
      <p:grpSpPr>
        <a:xfrm>
          <a:off x="0" y="0"/>
          <a:ext cx="0" cy="0"/>
          <a:chOff x="0" y="0"/>
          <a:chExt cx="0" cy="0"/>
        </a:xfrm>
      </p:grpSpPr>
      <p:sp>
        <p:nvSpPr>
          <p:cNvPr id="99" name="Google Shape;99;g357dbd50df4_0_33:notes"/>
          <p:cNvSpPr txBox="1"/>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t/>
            </a:r>
            <a:endParaRPr/>
          </a:p>
        </p:txBody>
      </p:sp>
      <p:sp>
        <p:nvSpPr>
          <p:cNvPr id="100" name="Google Shape;100;g357dbd50df4_0_33: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04" name="Shape 104"/>
        <p:cNvGrpSpPr/>
        <p:nvPr/>
      </p:nvGrpSpPr>
      <p:grpSpPr>
        <a:xfrm>
          <a:off x="0" y="0"/>
          <a:ext cx="0" cy="0"/>
          <a:chOff x="0" y="0"/>
          <a:chExt cx="0" cy="0"/>
        </a:xfrm>
      </p:grpSpPr>
      <p:sp>
        <p:nvSpPr>
          <p:cNvPr id="105" name="Google Shape;105;p9: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9: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Clr>
                <a:srgbClr val="000000"/>
              </a:buClr>
              <a:buSzPts val="1400"/>
              <a:buFont typeface="Arial"/>
              <a:buNone/>
            </a:pPr>
            <a:r>
              <a:rPr lang="en-US"/>
              <a:t>Dr. Bruce Tuckman introduceerde in 1965 een model dat de verschillende fasen beschrijft die groepen doorlopen wanneer ze zich vormen en ontwikkelen. Deze fasen zijn: </a:t>
            </a:r>
            <a:r>
              <a:rPr lang="en-US" b="1"/>
              <a:t>Vorming</a:t>
            </a:r>
            <a:r>
              <a:rPr lang="en-US"/>
              <a:t>, </a:t>
            </a:r>
            <a:r>
              <a:rPr lang="en-US" b="1"/>
              <a:t>Storming</a:t>
            </a:r>
            <a:r>
              <a:rPr lang="en-US"/>
              <a:t>, </a:t>
            </a:r>
            <a:r>
              <a:rPr lang="en-US" b="1"/>
              <a:t>Norming</a:t>
            </a:r>
            <a:r>
              <a:rPr lang="en-US"/>
              <a:t>, </a:t>
            </a:r>
            <a:r>
              <a:rPr lang="en-US" b="1"/>
              <a:t>Performing </a:t>
            </a:r>
            <a:r>
              <a:rPr lang="en-US"/>
              <a:t>en </a:t>
            </a:r>
            <a:r>
              <a:rPr lang="en-US" b="1"/>
              <a:t>Adjourning</a:t>
            </a:r>
            <a:r>
              <a:rPr lang="en-US"/>
              <a:t>. Inzicht in deze fasen helpt begeleiders om groepen te begeleiden naar effectieve samenwerking en productiviteit.</a:t>
            </a:r>
            <a:endParaRPr/>
          </a:p>
          <a:p>
            <a:pPr marL="0" marR="0" lvl="0" indent="0" algn="l" rtl="0">
              <a:lnSpc>
                <a:spcPct val="90000"/>
              </a:lnSpc>
              <a:spcBef>
                <a:spcPts val="1000"/>
              </a:spcBef>
              <a:spcAft>
                <a:spcPts val="0"/>
              </a:spcAft>
              <a:buClr>
                <a:srgbClr val="000000"/>
              </a:buClr>
              <a:buSzPts val="1400"/>
              <a:buFont typeface="Arial"/>
              <a:buNone/>
            </a:pPr>
            <a:r>
              <a:rPr lang="en-US"/>
              <a:t>1. VORMING: Grote afhankelijkheid van de leider voor begeleiding en richting. Weinig overeenstemming over teamdoelen buiten het algemene projectoverzicht. Individuele rollen en verantwoordelijkheden zijn onduidelijk.</a:t>
            </a:r>
            <a:endParaRPr/>
          </a:p>
          <a:p>
            <a:pPr marL="0" marR="0" lvl="0" indent="0" algn="l" rtl="0">
              <a:lnSpc>
                <a:spcPct val="90000"/>
              </a:lnSpc>
              <a:spcBef>
                <a:spcPts val="1000"/>
              </a:spcBef>
              <a:spcAft>
                <a:spcPts val="0"/>
              </a:spcAft>
              <a:buClr>
                <a:srgbClr val="000000"/>
              </a:buClr>
              <a:buSzPts val="1400"/>
              <a:buFont typeface="Arial"/>
              <a:buNone/>
            </a:pPr>
            <a:r>
              <a:rPr lang="en-US"/>
              <a:t>2. STORMING: Frustraties over rollen, richting of voortgang kunnen conflicten veroorzaken. Sommige leden kunnen zich overweldigd voelen door de groepsdynamiek. </a:t>
            </a:r>
            <a:endParaRPr/>
          </a:p>
          <a:p>
            <a:pPr marL="0" marR="0" lvl="0" indent="0" algn="l" rtl="0">
              <a:lnSpc>
                <a:spcPct val="90000"/>
              </a:lnSpc>
              <a:spcBef>
                <a:spcPts val="1000"/>
              </a:spcBef>
              <a:spcAft>
                <a:spcPts val="0"/>
              </a:spcAft>
              <a:buClr>
                <a:srgbClr val="000000"/>
              </a:buClr>
              <a:buSzPts val="1400"/>
              <a:buFont typeface="Arial"/>
              <a:buNone/>
            </a:pPr>
            <a:r>
              <a:rPr lang="en-US"/>
              <a:t>3. NORMEN: Groepsleden stellen normen en basisregels op voor de manier waarop ze zullen samenwerken. Meer samenwerking en groepscohesie. Het team voelt zich meer verenigd en gericht op de algemene doelstellingen.</a:t>
            </a:r>
            <a:endParaRPr/>
          </a:p>
          <a:p>
            <a:pPr marL="0" marR="0" lvl="0" indent="0" algn="l" rtl="0">
              <a:lnSpc>
                <a:spcPct val="90000"/>
              </a:lnSpc>
              <a:spcBef>
                <a:spcPts val="1000"/>
              </a:spcBef>
              <a:spcAft>
                <a:spcPts val="0"/>
              </a:spcAft>
              <a:buClr>
                <a:srgbClr val="000000"/>
              </a:buClr>
              <a:buSzPts val="1400"/>
              <a:buFont typeface="Arial"/>
              <a:buNone/>
            </a:pPr>
            <a:r>
              <a:rPr lang="en-US"/>
              <a:t>4. PERFORMEREN: Het team is in staat om beslissingen te nemen en problemen efficiënt op te lossen. De productiviteit is het hoogst en de groep bereikt zijn doelen. </a:t>
            </a:r>
            <a:endParaRPr/>
          </a:p>
          <a:p>
            <a:pPr marL="0" marR="0" lvl="0" indent="0" algn="l" rtl="0">
              <a:lnSpc>
                <a:spcPct val="90000"/>
              </a:lnSpc>
              <a:spcBef>
                <a:spcPts val="1000"/>
              </a:spcBef>
              <a:spcAft>
                <a:spcPts val="0"/>
              </a:spcAft>
              <a:buClr>
                <a:srgbClr val="000000"/>
              </a:buClr>
              <a:buSzPts val="1400"/>
              <a:buFont typeface="Arial"/>
              <a:buNone/>
            </a:pPr>
            <a:r>
              <a:rPr lang="en-US"/>
              <a:t>5. AANPASSEN: Taken afronden, prestaties vieren &amp; groepsprestaties evalueren. </a:t>
            </a:r>
            <a:endParaRPr/>
          </a:p>
          <a:p>
            <a:pPr marL="0" lvl="0" indent="0" algn="l" rtl="0">
              <a:lnSpc>
                <a:spcPct val="90000"/>
              </a:lnSpc>
              <a:spcBef>
                <a:spcPts val="1000"/>
              </a:spcBef>
              <a:spcAft>
                <a:spcPts val="0"/>
              </a:spcAft>
              <a:buSzPts val="1400"/>
              <a:buNone/>
            </a:pPr>
            <a:br>
              <a:rPr lang="en-US"/>
            </a:br>
            <a:r>
              <a:rPr lang="en-US"/>
              <a:t>Door het model van Tuckman te begrijpen, kunnen leerkrachten en begeleiders groepsdynamiek beter ondersteunen en leerlingen helpen door de fasen van groepsontwikkeling te navigeren, zodat ze effectiever de fase van het Presteren bereiken.</a:t>
            </a:r>
            <a:endParaRPr/>
          </a:p>
        </p:txBody>
      </p:sp>
      <p:sp>
        <p:nvSpPr>
          <p:cNvPr id="107" name="Google Shape;107;p9:notes"/>
          <p:cNvSpPr txBox="1"/>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23" name="Shape 123"/>
        <p:cNvGrpSpPr/>
        <p:nvPr/>
      </p:nvGrpSpPr>
      <p:grpSpPr>
        <a:xfrm>
          <a:off x="0" y="0"/>
          <a:ext cx="0" cy="0"/>
          <a:chOff x="0" y="0"/>
          <a:chExt cx="0" cy="0"/>
        </a:xfrm>
      </p:grpSpPr>
      <p:sp>
        <p:nvSpPr>
          <p:cNvPr id="124" name="Google Shape;124;p16:notes"/>
          <p:cNvSpPr txBox="1"/>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a:p>
            <a:pPr marL="0" lvl="0" indent="0" algn="l" rtl="0">
              <a:lnSpc>
                <a:spcPct val="100000"/>
              </a:lnSpc>
              <a:spcBef>
                <a:spcPts val="0"/>
              </a:spcBef>
              <a:spcAft>
                <a:spcPts val="0"/>
              </a:spcAft>
              <a:buSzPts val="1400"/>
              <a:buNone/>
            </a:pPr>
            <a:r>
              <a:rPr lang="en-US"/>
              <a:t>De trainer verdeelt de kaarten met de rollen onder alle deelnemers van elke groep. De kaarten bevatten </a:t>
            </a:r>
            <a:r>
              <a:rPr lang="en-US"/>
              <a:t>de rol en de beschrijving ervan. Door de kaarten te verdelen neemt elk lid van de groep een specifieke rol over.</a:t>
            </a:r>
            <a:endParaRPr/>
          </a:p>
          <a:p>
            <a:pPr marL="0" lvl="0" indent="0" algn="l" rtl="0">
              <a:lnSpc>
                <a:spcPct val="100000"/>
              </a:lnSpc>
              <a:spcBef>
                <a:spcPts val="0"/>
              </a:spcBef>
              <a:spcAft>
                <a:spcPts val="0"/>
              </a:spcAft>
              <a:buSzPts val="1400"/>
              <a:buNone/>
            </a:pPr>
            <a:r>
              <a:rPr lang="en-US"/>
              <a:t>De leden kunnen kiezen of ze een willekeurig kader nemen voor hun rol, dat is aan de trainer. </a:t>
            </a:r>
            <a:endParaRPr/>
          </a:p>
          <a:p>
            <a:pPr marL="0" lvl="0" indent="0" algn="l" rtl="0">
              <a:lnSpc>
                <a:spcPct val="100000"/>
              </a:lnSpc>
              <a:spcBef>
                <a:spcPts val="0"/>
              </a:spcBef>
              <a:spcAft>
                <a:spcPts val="0"/>
              </a:spcAft>
              <a:buSzPts val="1400"/>
              <a:buNone/>
            </a:pPr>
            <a:r>
              <a:t/>
            </a:r>
            <a:endParaRPr/>
          </a:p>
          <a:p>
            <a:pPr marL="0" lvl="0" indent="0" algn="l" rtl="0">
              <a:lnSpc>
                <a:spcPct val="100000"/>
              </a:lnSpc>
              <a:spcBef>
                <a:spcPts val="0"/>
              </a:spcBef>
              <a:spcAft>
                <a:spcPts val="0"/>
              </a:spcAft>
              <a:buSzPts val="1400"/>
              <a:buNone/>
            </a:pPr>
            <a:r>
              <a:rPr lang="en-US"/>
              <a:t>Het doel van deze activiteit is dat elke groep een actieplan ontwikkelt, met alle acties die ze zullen ondernemen om het leerscenario aan het einde van de module te ontwikkelen. </a:t>
            </a:r>
            <a:endParaRPr/>
          </a:p>
          <a:p>
            <a:pPr marL="0" lvl="0" indent="0" algn="l" rtl="0">
              <a:lnSpc>
                <a:spcPct val="100000"/>
              </a:lnSpc>
              <a:spcBef>
                <a:spcPts val="0"/>
              </a:spcBef>
              <a:spcAft>
                <a:spcPts val="0"/>
              </a:spcAft>
              <a:buSzPts val="1400"/>
              <a:buNone/>
            </a:pPr>
            <a:r>
              <a:rPr lang="en-US"/>
              <a:t>Dit actieplan moet het volgende bevatten </a:t>
            </a:r>
            <a:endParaRPr/>
          </a:p>
          <a:p>
            <a:pPr marL="0" lvl="0" indent="0" algn="l" rtl="0">
              <a:lnSpc>
                <a:spcPct val="100000"/>
              </a:lnSpc>
              <a:spcBef>
                <a:spcPts val="0"/>
              </a:spcBef>
              <a:spcAft>
                <a:spcPts val="0"/>
              </a:spcAft>
              <a:buSzPts val="1400"/>
              <a:buNone/>
            </a:pPr>
            <a:r>
              <a:rPr lang="en-US"/>
              <a:t>-acties/stappen om het leerscenario te ontwikkelen</a:t>
            </a:r>
            <a:endParaRPr/>
          </a:p>
          <a:p>
            <a:pPr marL="0" lvl="0" indent="0" algn="l" rtl="0">
              <a:lnSpc>
                <a:spcPct val="100000"/>
              </a:lnSpc>
              <a:spcBef>
                <a:spcPts val="0"/>
              </a:spcBef>
              <a:spcAft>
                <a:spcPts val="0"/>
              </a:spcAft>
              <a:buSzPts val="1400"/>
              <a:buNone/>
            </a:pPr>
            <a:r>
              <a:rPr lang="en-US"/>
              <a:t>-verantwoordelijkheden van elk lid</a:t>
            </a:r>
            <a:endParaRPr/>
          </a:p>
          <a:p>
            <a:pPr marL="0" lvl="0" indent="0" algn="l" rtl="0">
              <a:lnSpc>
                <a:spcPct val="100000"/>
              </a:lnSpc>
              <a:spcBef>
                <a:spcPts val="0"/>
              </a:spcBef>
              <a:spcAft>
                <a:spcPts val="0"/>
              </a:spcAft>
              <a:buSzPts val="1400"/>
              <a:buNone/>
            </a:pPr>
            <a:r>
              <a:rPr lang="en-US"/>
              <a:t>-onderwerpen/ideeën voor leerscenario's</a:t>
            </a:r>
            <a:endParaRPr/>
          </a:p>
        </p:txBody>
      </p:sp>
      <p:sp>
        <p:nvSpPr>
          <p:cNvPr id="125" name="Google Shape;125;p1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31" name="Shape 131"/>
        <p:cNvGrpSpPr/>
        <p:nvPr/>
      </p:nvGrpSpPr>
      <p:grpSpPr>
        <a:xfrm>
          <a:off x="0" y="0"/>
          <a:ext cx="0" cy="0"/>
          <a:chOff x="0" y="0"/>
          <a:chExt cx="0" cy="0"/>
        </a:xfrm>
      </p:grpSpPr>
      <p:sp>
        <p:nvSpPr>
          <p:cNvPr id="132" name="Google Shape;132;g35f1a797ee3_0_6: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t/>
            </a:r>
            <a:endParaRPr/>
          </a:p>
          <a:p>
            <a:pPr marL="0" lvl="0" indent="0" algn="l" rtl="0">
              <a:lnSpc>
                <a:spcPct val="100000"/>
              </a:lnSpc>
              <a:spcBef>
                <a:spcPts val="0"/>
              </a:spcBef>
              <a:spcAft>
                <a:spcPts val="0"/>
              </a:spcAft>
              <a:buSzPts val="1400"/>
              <a:buNone/>
            </a:pPr>
            <a:r>
              <a:rPr lang="en-US"/>
              <a:t>ROLEN:</a:t>
            </a:r>
            <a:endParaRPr/>
          </a:p>
          <a:p>
            <a:pPr marL="228600" lvl="0" indent="-228600" algn="l" rtl="0">
              <a:lnSpc>
                <a:spcPct val="100000"/>
              </a:lnSpc>
              <a:spcBef>
                <a:spcPts val="0"/>
              </a:spcBef>
              <a:spcAft>
                <a:spcPts val="0"/>
              </a:spcAft>
              <a:buSzPts val="1400"/>
              <a:buAutoNum type="arabicPeriod"/>
            </a:pPr>
            <a:r>
              <a:rPr lang="en-US"/>
              <a:t>Facilitator en beoordelingscoördinator: begeleidt de groep en ontwikkelt het materiaal voor beoordeling en evaluatie. </a:t>
            </a:r>
            <a:endParaRPr/>
          </a:p>
          <a:p>
            <a:pPr marL="228600" lvl="0" indent="-228600" algn="l" rtl="0">
              <a:lnSpc>
                <a:spcPct val="100000"/>
              </a:lnSpc>
              <a:spcBef>
                <a:spcPts val="0"/>
              </a:spcBef>
              <a:spcAft>
                <a:spcPts val="0"/>
              </a:spcAft>
              <a:buSzPts val="1400"/>
              <a:buAutoNum type="arabicPeriod"/>
            </a:pPr>
            <a:r>
              <a:rPr lang="en-US"/>
              <a:t>Curriculumspecialist: controleert of het scenario aansluit bij het leerplan informatica.</a:t>
            </a:r>
            <a:endParaRPr/>
          </a:p>
          <a:p>
            <a:pPr marL="228600" lvl="0" indent="-228600" algn="l" rtl="0">
              <a:lnSpc>
                <a:spcPct val="100000"/>
              </a:lnSpc>
              <a:spcBef>
                <a:spcPts val="0"/>
              </a:spcBef>
              <a:spcAft>
                <a:spcPts val="0"/>
              </a:spcAft>
              <a:buSzPts val="1400"/>
              <a:buAutoNum type="arabicPeriod"/>
            </a:pPr>
            <a:r>
              <a:rPr lang="en-US"/>
              <a:t>Authentieke leerontwerper: verantwoordelijk voor het creëren van activiteiten gebaseerd op de authentieke leermethodologie</a:t>
            </a:r>
            <a:endParaRPr/>
          </a:p>
          <a:p>
            <a:pPr marL="228600" lvl="0" indent="-228600" algn="l" rtl="0">
              <a:lnSpc>
                <a:spcPct val="100000"/>
              </a:lnSpc>
              <a:spcBef>
                <a:spcPts val="0"/>
              </a:spcBef>
              <a:spcAft>
                <a:spcPts val="0"/>
              </a:spcAft>
              <a:buSzPts val="1400"/>
              <a:buAutoNum type="arabicPeriod"/>
            </a:pPr>
            <a:r>
              <a:rPr lang="en-US"/>
              <a:t>Inclusiespecialist: zorgt ervoor dat het scenario genderinclusief is en stelt manieren voor om inclusiever te worden.</a:t>
            </a:r>
            <a:endParaRPr/>
          </a:p>
          <a:p>
            <a:pPr marL="228600" lvl="0" indent="-228600" algn="l" rtl="0">
              <a:lnSpc>
                <a:spcPct val="100000"/>
              </a:lnSpc>
              <a:spcBef>
                <a:spcPts val="0"/>
              </a:spcBef>
              <a:spcAft>
                <a:spcPts val="0"/>
              </a:spcAft>
              <a:buSzPts val="1400"/>
              <a:buAutoNum type="arabicPeriod"/>
            </a:pPr>
            <a:r>
              <a:rPr lang="en-US"/>
              <a:t>Resourcemanager: identificeert artikelen, video's, bronnen en materialen voor de ontwikkeling van inhoud en activiteiten.</a:t>
            </a:r>
            <a:endParaRPr/>
          </a:p>
          <a:p>
            <a:pPr marL="0" lvl="0" indent="0" algn="l" rtl="0">
              <a:lnSpc>
                <a:spcPct val="100000"/>
              </a:lnSpc>
              <a:spcBef>
                <a:spcPts val="0"/>
              </a:spcBef>
              <a:spcAft>
                <a:spcPts val="0"/>
              </a:spcAft>
              <a:buSzPts val="1400"/>
              <a:buNone/>
            </a:pPr>
            <a:r>
              <a:t/>
            </a:r>
            <a:endParaRPr/>
          </a:p>
          <a:p>
            <a:pPr marL="0" lvl="0" indent="0" algn="l" rtl="0">
              <a:lnSpc>
                <a:spcPct val="100000"/>
              </a:lnSpc>
              <a:spcBef>
                <a:spcPts val="0"/>
              </a:spcBef>
              <a:spcAft>
                <a:spcPts val="0"/>
              </a:spcAft>
              <a:buSzPts val="1400"/>
              <a:buNone/>
            </a:pPr>
            <a:r>
              <a:rPr lang="en-US"/>
              <a:t>Daarom moeten alle leden helpen bij het ontwikkelingsproces van het leerscenario. </a:t>
            </a:r>
            <a:endParaRPr/>
          </a:p>
          <a:p>
            <a:pPr marL="0" lvl="0" indent="0" algn="l" rtl="0">
              <a:lnSpc>
                <a:spcPct val="100000"/>
              </a:lnSpc>
              <a:spcBef>
                <a:spcPts val="0"/>
              </a:spcBef>
              <a:spcAft>
                <a:spcPts val="0"/>
              </a:spcAft>
              <a:buSzPts val="1400"/>
              <a:buNone/>
            </a:pPr>
            <a:r>
              <a:t/>
            </a:r>
            <a:endParaRPr/>
          </a:p>
          <a:p>
            <a:pPr marL="0" lvl="0" indent="0" algn="l" rtl="0">
              <a:lnSpc>
                <a:spcPct val="100000"/>
              </a:lnSpc>
              <a:spcBef>
                <a:spcPts val="0"/>
              </a:spcBef>
              <a:spcAft>
                <a:spcPts val="0"/>
              </a:spcAft>
              <a:buSzPts val="1400"/>
              <a:buNone/>
            </a:pPr>
            <a:r>
              <a:rPr lang="en-US"/>
              <a:t>Ze moeten de rollen bespreken en verdelen op basis van hun sterke punten en interesses. </a:t>
            </a:r>
            <a:endParaRPr/>
          </a:p>
        </p:txBody>
      </p:sp>
      <p:sp>
        <p:nvSpPr>
          <p:cNvPr id="133" name="Google Shape;133;g35f1a797ee3_0_6: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37" name="Shape 137"/>
        <p:cNvGrpSpPr/>
        <p:nvPr/>
      </p:nvGrpSpPr>
      <p:grpSpPr>
        <a:xfrm>
          <a:off x="0" y="0"/>
          <a:ext cx="0" cy="0"/>
          <a:chOff x="0" y="0"/>
          <a:chExt cx="0" cy="0"/>
        </a:xfrm>
      </p:grpSpPr>
      <p:sp>
        <p:nvSpPr>
          <p:cNvPr id="138" name="Google Shape;138;g34e74b83e71_0_0: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Om duidelijke leerdoelen te creëren, kunnen we gebruik maken van de taxonomie van Bloom: </a:t>
            </a:r>
            <a:br>
              <a:rPr lang="en-US"/>
            </a:br>
            <a:r>
              <a:rPr lang="en-US"/>
              <a:t>- Onthouden: bijv. </a:t>
            </a:r>
            <a:r>
              <a:rPr lang="en-US" i="1"/>
              <a:t>De leerlingen kunnen de stadia van de waterkringloop opnoemen</a:t>
            </a:r>
            <a:r>
              <a:rPr lang="en-US"/>
              <a:t>.</a:t>
            </a:r>
            <a:endParaRPr/>
          </a:p>
          <a:p>
            <a:pPr marL="0" lvl="0" indent="0" algn="l" rtl="0">
              <a:lnSpc>
                <a:spcPct val="100000"/>
              </a:lnSpc>
              <a:spcBef>
                <a:spcPts val="0"/>
              </a:spcBef>
              <a:spcAft>
                <a:spcPts val="0"/>
              </a:spcAft>
              <a:buSzPts val="1400"/>
              <a:buNone/>
            </a:pPr>
            <a:r>
              <a:rPr lang="en-US"/>
              <a:t>-Begrijpen: </a:t>
            </a:r>
            <a:r>
              <a:rPr lang="en-US" i="1"/>
              <a:t>leerlingen kunnen </a:t>
            </a:r>
            <a:r>
              <a:rPr lang="en-US"/>
              <a:t>bijvoorbeeld </a:t>
            </a:r>
            <a:r>
              <a:rPr lang="en-US" i="1"/>
              <a:t>uitleggen hoe verdamping leidt tot wolkvorming</a:t>
            </a:r>
            <a:r>
              <a:rPr lang="en-US"/>
              <a:t>.</a:t>
            </a:r>
            <a:endParaRPr/>
          </a:p>
          <a:p>
            <a:pPr marL="0" lvl="0" indent="0" algn="l" rtl="0">
              <a:lnSpc>
                <a:spcPct val="100000"/>
              </a:lnSpc>
              <a:spcBef>
                <a:spcPts val="0"/>
              </a:spcBef>
              <a:spcAft>
                <a:spcPts val="0"/>
              </a:spcAft>
              <a:buSzPts val="1400"/>
              <a:buNone/>
            </a:pPr>
            <a:r>
              <a:rPr lang="en-US"/>
              <a:t>- Toepassen: </a:t>
            </a:r>
            <a:r>
              <a:rPr lang="en-US" i="1"/>
              <a:t>leerlingen kunnen </a:t>
            </a:r>
            <a:r>
              <a:rPr lang="en-US"/>
              <a:t>bijvoorbeeld </a:t>
            </a:r>
            <a:r>
              <a:rPr lang="en-US" i="1"/>
              <a:t>de waterkringloop demonstreren met behulp van een eenvoudig experiment.</a:t>
            </a:r>
            <a:endParaRPr i="1"/>
          </a:p>
          <a:p>
            <a:pPr marL="0" lvl="0" indent="0" algn="l" rtl="0">
              <a:lnSpc>
                <a:spcPct val="100000"/>
              </a:lnSpc>
              <a:spcBef>
                <a:spcPts val="0"/>
              </a:spcBef>
              <a:spcAft>
                <a:spcPts val="0"/>
              </a:spcAft>
              <a:buSzPts val="1400"/>
              <a:buNone/>
            </a:pPr>
            <a:r>
              <a:rPr lang="en-US"/>
              <a:t>- Analyseren: </a:t>
            </a:r>
            <a:r>
              <a:rPr lang="en-US" i="1"/>
              <a:t>leerlingen vergelijken de waterkringloop in verschillende klimaten en analyseren variaties daarin.</a:t>
            </a:r>
            <a:endParaRPr i="1"/>
          </a:p>
          <a:p>
            <a:pPr marL="0" lvl="0" indent="0" algn="l" rtl="0">
              <a:lnSpc>
                <a:spcPct val="100000"/>
              </a:lnSpc>
              <a:spcBef>
                <a:spcPts val="0"/>
              </a:spcBef>
              <a:spcAft>
                <a:spcPts val="0"/>
              </a:spcAft>
              <a:buSzPts val="1400"/>
              <a:buNone/>
            </a:pPr>
            <a:r>
              <a:rPr lang="en-US"/>
              <a:t>- Evalueren: </a:t>
            </a:r>
            <a:r>
              <a:rPr lang="en-US" i="1"/>
              <a:t>leerlingen evalueren de invloed van ontbossing op de waterkringloop en stellen oplossingen voor.</a:t>
            </a:r>
            <a:endParaRPr i="1"/>
          </a:p>
          <a:p>
            <a:pPr marL="0" lvl="0" indent="0" algn="l" rtl="0">
              <a:lnSpc>
                <a:spcPct val="100000"/>
              </a:lnSpc>
              <a:spcBef>
                <a:spcPts val="0"/>
              </a:spcBef>
              <a:spcAft>
                <a:spcPts val="0"/>
              </a:spcAft>
              <a:buSzPts val="1400"/>
              <a:buNone/>
            </a:pPr>
            <a:r>
              <a:rPr lang="en-US"/>
              <a:t>- Creëren: </a:t>
            </a:r>
            <a:r>
              <a:rPr lang="en-US" i="1"/>
              <a:t>leerlingen maken bijvoorbeeld een bewustmakingscampagne over waterbehoud. </a:t>
            </a:r>
            <a:endParaRPr i="1"/>
          </a:p>
          <a:p>
            <a:pPr marL="0" lvl="0" indent="0" algn="l" rtl="0">
              <a:lnSpc>
                <a:spcPct val="100000"/>
              </a:lnSpc>
              <a:spcBef>
                <a:spcPts val="0"/>
              </a:spcBef>
              <a:spcAft>
                <a:spcPts val="0"/>
              </a:spcAft>
              <a:buSzPts val="1400"/>
              <a:buNone/>
            </a:pPr>
            <a:r>
              <a:t/>
            </a:r>
            <a:endParaRPr i="1"/>
          </a:p>
          <a:p>
            <a:pPr marL="0" lvl="0" indent="0" algn="l" rtl="0">
              <a:lnSpc>
                <a:spcPct val="100000"/>
              </a:lnSpc>
              <a:spcBef>
                <a:spcPts val="0"/>
              </a:spcBef>
              <a:spcAft>
                <a:spcPts val="0"/>
              </a:spcAft>
              <a:buSzPts val="1400"/>
              <a:buNone/>
            </a:pPr>
            <a:r>
              <a:rPr lang="en-US"/>
              <a:t>Zorg er bij het ontwerpen van een leerscenario voor dat de doelstellingen meerdere niveaus van de taxonomie van Bloom bestrijken. </a:t>
            </a:r>
            <a:endParaRPr/>
          </a:p>
          <a:p>
            <a:pPr marL="0" lvl="0" indent="0" algn="l" rtl="0">
              <a:lnSpc>
                <a:spcPct val="100000"/>
              </a:lnSpc>
              <a:spcBef>
                <a:spcPts val="0"/>
              </a:spcBef>
              <a:spcAft>
                <a:spcPts val="0"/>
              </a:spcAft>
              <a:buSzPts val="1400"/>
              <a:buNone/>
            </a:pPr>
            <a:r>
              <a:rPr lang="en-US"/>
              <a:t>Een evenwichtige les moet lagere-orde denkvaardigheden (LOTS) bevatten om kennis op te bouwen en hogere-orde denkvaardigheden (HOTS) om creativiteit en probleemoplossing te bevorderen.</a:t>
            </a:r>
            <a:endParaRPr/>
          </a:p>
          <a:p>
            <a:pPr marL="0" lvl="0" indent="0" algn="l" rtl="0">
              <a:lnSpc>
                <a:spcPct val="100000"/>
              </a:lnSpc>
              <a:spcBef>
                <a:spcPts val="0"/>
              </a:spcBef>
              <a:spcAft>
                <a:spcPts val="0"/>
              </a:spcAft>
              <a:buSzPts val="1400"/>
              <a:buNone/>
            </a:pPr>
            <a:r>
              <a:t/>
            </a:r>
            <a:endParaRPr/>
          </a:p>
          <a:p>
            <a:pPr marL="0" lvl="0" indent="0" algn="l" rtl="0">
              <a:lnSpc>
                <a:spcPct val="100000"/>
              </a:lnSpc>
              <a:spcBef>
                <a:spcPts val="0"/>
              </a:spcBef>
              <a:spcAft>
                <a:spcPts val="0"/>
              </a:spcAft>
              <a:buSzPts val="1400"/>
              <a:buNone/>
            </a:pPr>
            <a:r>
              <a:rPr lang="en-US" b="1"/>
              <a:t>Vragen voor discussie: </a:t>
            </a:r>
            <a:endParaRPr b="1"/>
          </a:p>
          <a:p>
            <a:pPr marL="0" lvl="0" indent="0" algn="l" rtl="0">
              <a:lnSpc>
                <a:spcPct val="100000"/>
              </a:lnSpc>
              <a:spcBef>
                <a:spcPts val="0"/>
              </a:spcBef>
              <a:spcAft>
                <a:spcPts val="0"/>
              </a:spcAft>
              <a:buSzPts val="1400"/>
              <a:buNone/>
            </a:pPr>
            <a:r>
              <a:rPr lang="en-US" u="sng"/>
              <a:t>Begin</a:t>
            </a:r>
            <a:r>
              <a:rPr lang="en-US" u="sng"/>
              <a:t>: </a:t>
            </a:r>
            <a:br>
              <a:rPr lang="en-US" u="sng"/>
            </a:br>
            <a:r>
              <a:rPr lang="en-US"/>
              <a:t>-Wat weet je al over de Taxonomie van Bloom? Heb je het al eerder gebruikt? </a:t>
            </a:r>
            <a:endParaRPr/>
          </a:p>
          <a:p>
            <a:pPr marL="0" lvl="0" indent="0" algn="l" rtl="0">
              <a:lnSpc>
                <a:spcPct val="100000"/>
              </a:lnSpc>
              <a:spcBef>
                <a:spcPts val="0"/>
              </a:spcBef>
              <a:spcAft>
                <a:spcPts val="0"/>
              </a:spcAft>
              <a:buSzPts val="1400"/>
              <a:buNone/>
            </a:pPr>
            <a:r>
              <a:rPr lang="en-US"/>
              <a:t>-Waarom denk je dat leerdoelen belangrijk zijn bij </a:t>
            </a:r>
            <a:r>
              <a:rPr lang="en-US"/>
              <a:t>het plannen van </a:t>
            </a:r>
            <a:r>
              <a:rPr lang="en-US"/>
              <a:t>lessen</a:t>
            </a:r>
            <a:r>
              <a:rPr lang="en-US"/>
              <a:t>? </a:t>
            </a:r>
            <a:endParaRPr/>
          </a:p>
          <a:p>
            <a:pPr marL="0" lvl="0" indent="0" algn="l" rtl="0">
              <a:lnSpc>
                <a:spcPct val="100000"/>
              </a:lnSpc>
              <a:spcBef>
                <a:spcPts val="0"/>
              </a:spcBef>
              <a:spcAft>
                <a:spcPts val="0"/>
              </a:spcAft>
              <a:buSzPts val="1400"/>
              <a:buNone/>
            </a:pPr>
            <a:r>
              <a:rPr lang="en-US" u="sng"/>
              <a:t>Na de uitleg: </a:t>
            </a:r>
            <a:endParaRPr u="sng"/>
          </a:p>
          <a:p>
            <a:pPr marL="0" lvl="0" indent="0" algn="l" rtl="0">
              <a:lnSpc>
                <a:spcPct val="100000"/>
              </a:lnSpc>
              <a:spcBef>
                <a:spcPts val="0"/>
              </a:spcBef>
              <a:spcAft>
                <a:spcPts val="0"/>
              </a:spcAft>
              <a:buSzPts val="1400"/>
              <a:buNone/>
            </a:pPr>
            <a:r>
              <a:rPr lang="en-US"/>
              <a:t>-Kun je een voorbeeld geven van een lesactiviteit die je hebt gebruikt en die past in de niveaus "Analyseren" of "Evalueren"?</a:t>
            </a:r>
            <a:endParaRPr/>
          </a:p>
          <a:p>
            <a:pPr marL="0" lvl="0" indent="0" algn="l" rtl="0">
              <a:lnSpc>
                <a:spcPct val="100000"/>
              </a:lnSpc>
              <a:spcBef>
                <a:spcPts val="0"/>
              </a:spcBef>
              <a:spcAft>
                <a:spcPts val="0"/>
              </a:spcAft>
              <a:buSzPts val="1400"/>
              <a:buNone/>
            </a:pPr>
            <a:r>
              <a:rPr lang="en-US"/>
              <a:t>-Hoe </a:t>
            </a:r>
            <a:r>
              <a:rPr lang="en-US" sz="1100">
                <a:latin typeface="Arial"/>
                <a:ea typeface="Arial"/>
                <a:cs typeface="Arial"/>
                <a:sym typeface="Arial"/>
              </a:rPr>
              <a:t>zou een lesdoel er anders uitzien op het niveau "Onthouden" dan op het niveau "Creëren"?</a:t>
            </a:r>
            <a:endParaRPr sz="1100">
              <a:latin typeface="Arial"/>
              <a:ea typeface="Arial"/>
              <a:cs typeface="Arial"/>
              <a:sym typeface="Arial"/>
            </a:endParaRPr>
          </a:p>
          <a:p>
            <a:pPr marL="0" lvl="0" indent="0" algn="l" rtl="0">
              <a:lnSpc>
                <a:spcPct val="100000"/>
              </a:lnSpc>
              <a:spcBef>
                <a:spcPts val="0"/>
              </a:spcBef>
              <a:spcAft>
                <a:spcPts val="0"/>
              </a:spcAft>
              <a:buSzPts val="1400"/>
              <a:buNone/>
            </a:pPr>
            <a:r>
              <a:rPr lang="en-US" sz="1100">
                <a:latin typeface="Arial"/>
                <a:ea typeface="Arial"/>
                <a:cs typeface="Arial"/>
                <a:sym typeface="Arial"/>
              </a:rPr>
              <a:t>-Neem een standaardonderwerp dat je onderwijst (bijvoorbeeld fotosynthese, breuken of codering). Hoe zou je een leerdoel kunnen schrijven voor elk niveau van de Taxonomie van Bloom voor dat onderwerp?</a:t>
            </a:r>
            <a:br>
              <a:rPr lang="en-US" sz="1100">
                <a:latin typeface="Arial"/>
                <a:ea typeface="Arial"/>
                <a:cs typeface="Arial"/>
                <a:sym typeface="Arial"/>
              </a:rPr>
            </a:br>
            <a:r>
              <a:rPr lang="en-US" sz="1100" u="sng">
                <a:latin typeface="Arial"/>
                <a:ea typeface="Arial"/>
                <a:cs typeface="Arial"/>
                <a:sym typeface="Arial"/>
              </a:rPr>
              <a:t>Evaluatie: </a:t>
            </a:r>
            <a:endParaRPr sz="1100" u="sng">
              <a:latin typeface="Arial"/>
              <a:ea typeface="Arial"/>
              <a:cs typeface="Arial"/>
              <a:sym typeface="Arial"/>
            </a:endParaRPr>
          </a:p>
          <a:p>
            <a:pPr marL="0" lvl="0" indent="0" algn="l" rtl="0">
              <a:lnSpc>
                <a:spcPct val="100000"/>
              </a:lnSpc>
              <a:spcBef>
                <a:spcPts val="0"/>
              </a:spcBef>
              <a:spcAft>
                <a:spcPts val="0"/>
              </a:spcAft>
              <a:buSzPts val="1400"/>
              <a:buNone/>
            </a:pPr>
            <a:r>
              <a:rPr lang="en-US" sz="1100">
                <a:latin typeface="Arial"/>
                <a:ea typeface="Arial"/>
                <a:cs typeface="Arial"/>
                <a:sym typeface="Arial"/>
              </a:rPr>
              <a:t>-Welke ondersteuning of bronnen zouden je helpen om je zekerder te voelen bij het schrijven van doelstellingen op alle niveaus van Bloom's?</a:t>
            </a:r>
            <a:endParaRPr sz="1100">
              <a:latin typeface="Arial"/>
              <a:ea typeface="Arial"/>
              <a:cs typeface="Arial"/>
              <a:sym typeface="Arial"/>
            </a:endParaRPr>
          </a:p>
          <a:p>
            <a:pPr marL="0" lvl="0" indent="0" algn="l" rtl="0">
              <a:lnSpc>
                <a:spcPct val="100000"/>
              </a:lnSpc>
              <a:spcBef>
                <a:spcPts val="0"/>
              </a:spcBef>
              <a:spcAft>
                <a:spcPts val="0"/>
              </a:spcAft>
              <a:buSzPts val="1400"/>
              <a:buNone/>
            </a:pPr>
            <a:r>
              <a:t/>
            </a:r>
            <a:endParaRPr/>
          </a:p>
          <a:p>
            <a:pPr marL="0" lvl="0" indent="0" algn="l" rtl="0">
              <a:lnSpc>
                <a:spcPct val="100000"/>
              </a:lnSpc>
              <a:spcBef>
                <a:spcPts val="0"/>
              </a:spcBef>
              <a:spcAft>
                <a:spcPts val="0"/>
              </a:spcAft>
              <a:buSzPts val="1400"/>
              <a:buNone/>
            </a:pPr>
            <a:r>
              <a:rPr lang="en-US" i="1"/>
              <a:t>Bron voor de afbeelding en meer informatie: </a:t>
            </a:r>
            <a:r>
              <a:rPr lang="en-US" i="1" u="sng">
                <a:solidFill>
                  <a:schemeClr val="hlink"/>
                </a:solidFill>
                <a:hlinkClick r:id="rId2"/>
              </a:rPr>
              <a:t>https:</a:t>
            </a:r>
            <a:r>
              <a:rPr lang="en-US" i="1"/>
              <a:t>//citt.ufl.edu/resources/the-learning-process/designing-the-learning-experience/blooms-taxonomy/ </a:t>
            </a:r>
            <a:endParaRPr i="1"/>
          </a:p>
        </p:txBody>
      </p:sp>
      <p:sp>
        <p:nvSpPr>
          <p:cNvPr id="139" name="Google Shape;139;g34e74b83e71_0_0: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Sp="0" showMasterPhAnim="0">
  <p:cSld>
    <p:spTree>
      <p:nvGrpSpPr>
        <p:cNvPr id="157" name="Shape 157"/>
        <p:cNvGrpSpPr/>
        <p:nvPr/>
      </p:nvGrpSpPr>
      <p:grpSpPr>
        <a:xfrm>
          <a:off x="0" y="0"/>
          <a:ext cx="0" cy="0"/>
          <a:chOff x="0" y="0"/>
          <a:chExt cx="0" cy="0"/>
        </a:xfrm>
      </p:grpSpPr>
      <p:sp>
        <p:nvSpPr>
          <p:cNvPr id="158" name="Google Shape;158;g34fc96bd33c_0_14:notes"/>
          <p:cNvSpPr txBox="1"/>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100"/>
              <a:buNone/>
            </a:pPr>
            <a:r>
              <a:rPr lang="en-US"/>
              <a:t>Een goed leerscenario moet aansluiten bij de bredere curriculumnormen en leerdoelen van je school, regio of land. </a:t>
            </a:r>
            <a:br>
              <a:rPr lang="en-US"/>
            </a:br>
            <a:r>
              <a:rPr lang="en-US"/>
              <a:t>Dit zorgt er niet alleen voor dat de activiteiten boeiend zijn, maar ook dat ze leerlingen helpen om de nodige kennis en vaardigheden te ontwikkelen voor hun niveau.</a:t>
            </a:r>
            <a:endParaRPr/>
          </a:p>
          <a:p>
            <a:pPr marL="0" lvl="0" indent="0" algn="l" rtl="0">
              <a:lnSpc>
                <a:spcPct val="115000"/>
              </a:lnSpc>
              <a:spcBef>
                <a:spcPts val="1200"/>
              </a:spcBef>
              <a:spcAft>
                <a:spcPts val="0"/>
              </a:spcAft>
              <a:buClr>
                <a:schemeClr val="dk1"/>
              </a:buClr>
              <a:buSzPts val="1100"/>
              <a:buFont typeface="Arial"/>
              <a:buNone/>
            </a:pPr>
            <a:r>
              <a:rPr lang="en-US"/>
              <a:t>Verbindingen met de echte wereld sluiten aan bij de principes van authentiek leren (verband met module 1 &amp; 2).</a:t>
            </a:r>
            <a:endParaRPr/>
          </a:p>
          <a:p>
            <a:pPr marL="0" lvl="0" indent="0" algn="l" rtl="0">
              <a:lnSpc>
                <a:spcPct val="100000"/>
              </a:lnSpc>
              <a:spcBef>
                <a:spcPts val="1200"/>
              </a:spcBef>
              <a:spcAft>
                <a:spcPts val="0"/>
              </a:spcAft>
              <a:buSzPts val="1400"/>
              <a:buNone/>
            </a:pPr>
            <a:r>
              <a:t/>
            </a:r>
            <a:endParaRPr/>
          </a:p>
        </p:txBody>
      </p:sp>
      <p:sp>
        <p:nvSpPr>
          <p:cNvPr id="159" name="Google Shape;159;g34fc96bd33c_0_14:notes"/>
          <p:cNvSpPr/>
          <p:nvPr>
            <p:ph type="sldImg" idx="2"/>
          </p:nvPr>
        </p:nvSpPr>
        <p:spPr>
          <a:xfrm>
            <a:off x="685800" y="1143000"/>
            <a:ext cx="5486400" cy="3086100"/>
          </a:xfrm>
          <a:custGeom>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5.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jpg"/><Relationship Id="rId3" Type="http://schemas.openxmlformats.org/officeDocument/2006/relationships/image" Target="../media/image4.jpg"/><Relationship Id="rId4" Type="http://schemas.openxmlformats.org/officeDocument/2006/relationships/image" Target="../media/image10.png"/><Relationship Id="rId5"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3.png"/><Relationship Id="rId13" Type="http://schemas.openxmlformats.org/officeDocument/2006/relationships/image" Target="../media/image1.png"/><Relationship Id="rId12"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15.png"/><Relationship Id="rId3"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6.jpg"/><Relationship Id="rId7" Type="http://schemas.openxmlformats.org/officeDocument/2006/relationships/image" Target="../media/image9.png"/><Relationship Id="rId8"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3.png"/><Relationship Id="rId13" Type="http://schemas.openxmlformats.org/officeDocument/2006/relationships/image" Target="../media/image1.png"/><Relationship Id="rId12" Type="http://schemas.openxmlformats.org/officeDocument/2006/relationships/image" Target="../media/image7.png"/><Relationship Id="rId1" Type="http://schemas.openxmlformats.org/officeDocument/2006/relationships/slideMaster" Target="../slideMasters/slideMaster3.xml"/><Relationship Id="rId2" Type="http://schemas.openxmlformats.org/officeDocument/2006/relationships/image" Target="../media/image15.png"/><Relationship Id="rId3"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6.jpg"/><Relationship Id="rId7" Type="http://schemas.openxmlformats.org/officeDocument/2006/relationships/image" Target="../media/image9.png"/><Relationship Id="rId8"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0" name="Shape 60"/>
        <p:cNvGrpSpPr/>
        <p:nvPr/>
      </p:nvGrpSpPr>
      <p:grpSpPr>
        <a:xfrm>
          <a:off x="0" y="0"/>
          <a:ext cx="0" cy="0"/>
          <a:chOff x="0" y="0"/>
          <a:chExt cx="0" cy="0"/>
        </a:xfrm>
      </p:grpSpPr>
      <p:sp>
        <p:nvSpPr>
          <p:cNvPr id="61" name="Google Shape;61;g357dbd50df4_0_4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g357dbd50df4_0_4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3" name="Shape 63"/>
        <p:cNvGrpSpPr/>
        <p:nvPr/>
      </p:nvGrpSpPr>
      <p:grpSpPr>
        <a:xfrm>
          <a:off x="0" y="0"/>
          <a:ext cx="0" cy="0"/>
          <a:chOff x="0" y="0"/>
          <a:chExt cx="0" cy="0"/>
        </a:xfrm>
      </p:grpSpPr>
      <p:sp>
        <p:nvSpPr>
          <p:cNvPr id="64" name="Google Shape;64;g357dbd50df4_0_44"/>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5" name="Google Shape;65;g357dbd50df4_0_44"/>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6" name="Google Shape;66;g357dbd50df4_0_44"/>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7" name="Google Shape;67;g357dbd50df4_0_44"/>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8" name="Google Shape;68;g357dbd50df4_0_44"/>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9" name="Google Shape;69;g357dbd50df4_0_44"/>
          <p:cNvGrpSpPr/>
          <p:nvPr/>
        </p:nvGrpSpPr>
        <p:grpSpPr>
          <a:xfrm>
            <a:off x="2179811" y="4729766"/>
            <a:ext cx="7832078" cy="1110328"/>
            <a:chOff x="2179603" y="4888792"/>
            <a:chExt cx="7798544" cy="1110328"/>
          </a:xfrm>
        </p:grpSpPr>
        <p:pic>
          <p:nvPicPr>
            <p:cNvPr id="70" name="Google Shape;70;g357dbd50df4_0_44"/>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1" name="Google Shape;71;g357dbd50df4_0_44"/>
            <p:cNvPicPr preferRelativeResize="0"/>
            <p:nvPr/>
          </p:nvPicPr>
          <p:blipFill rotWithShape="1">
            <a:blip r:embed="rId5">
              <a:alphaModFix/>
            </a:blip>
            <a:srcRect b="5543" l="9995" r="6844" t="21987"/>
            <a:stretch/>
          </p:blipFill>
          <p:spPr>
            <a:xfrm>
              <a:off x="3796545" y="4949617"/>
              <a:ext cx="1406759" cy="526545"/>
            </a:xfrm>
            <a:prstGeom prst="rect">
              <a:avLst/>
            </a:prstGeom>
            <a:noFill/>
            <a:ln>
              <a:noFill/>
            </a:ln>
          </p:spPr>
        </p:pic>
        <p:pic>
          <p:nvPicPr>
            <p:cNvPr id="72" name="Google Shape;72;g357dbd50df4_0_44"/>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3" name="Google Shape;73;g357dbd50df4_0_44"/>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4" name="Google Shape;74;g357dbd50df4_0_44"/>
            <p:cNvPicPr preferRelativeResize="0"/>
            <p:nvPr/>
          </p:nvPicPr>
          <p:blipFill rotWithShape="1">
            <a:blip r:embed="rId8">
              <a:alphaModFix/>
            </a:blip>
            <a:srcRect b="0" l="6518" r="6457" t="2903"/>
            <a:stretch/>
          </p:blipFill>
          <p:spPr>
            <a:xfrm>
              <a:off x="7781600" y="4945247"/>
              <a:ext cx="2196547" cy="545647"/>
            </a:xfrm>
            <a:prstGeom prst="rect">
              <a:avLst/>
            </a:prstGeom>
            <a:noFill/>
            <a:ln>
              <a:noFill/>
            </a:ln>
          </p:spPr>
        </p:pic>
        <p:pic>
          <p:nvPicPr>
            <p:cNvPr id="75" name="Google Shape;75;g357dbd50df4_0_44"/>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6" name="Google Shape;76;g357dbd50df4_0_44"/>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7" name="Google Shape;77;g357dbd50df4_0_44"/>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8" name="Google Shape;78;g357dbd50df4_0_44"/>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9" name="Google Shape;79;g357dbd50df4_0_44"/>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6666"/>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
        <p:nvSpPr>
          <p:cNvPr id="11" name="Google Shape;11;p10"/>
          <p:cNvSpPr txBox="1"/>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p:txBody>
      </p:sp>
      <p:sp>
        <p:nvSpPr>
          <p:cNvPr id="12" name="Google Shape;12;p10"/>
          <p:cNvSpPr txBox="1"/>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3" name="Google Shape;13;p10"/>
          <p:cNvSpPr txBox="1"/>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p:txBody>
      </p:sp>
      <p:sp>
        <p:nvSpPr>
          <p:cNvPr id="14" name="Google Shape;14;p10"/>
          <p:cNvSpPr txBox="1"/>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dbd50df4_0_38"/>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t/>
            </a:r>
            <a:endParaRPr sz="1800" b="0" i="0" u="none" strike="noStrike" cap="none">
              <a:solidFill>
                <a:schemeClr val="lt1"/>
              </a:solidFill>
              <a:latin typeface="Open Sans"/>
              <a:ea typeface="Open Sans"/>
              <a:cs typeface="Open Sans"/>
              <a:sym typeface="Open Sans"/>
            </a:endParaRPr>
          </a:p>
        </p:txBody>
      </p:sp>
      <p:sp>
        <p:nvSpPr>
          <p:cNvPr id="59" name="Google Shape;59;g357dbd50df4_0_38"/>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8.png"/></Relationships>
</file>

<file path=ppt/slides/_rels/slide12.xml.rels><?xml version="1.0" encoding="UTF-8" standalone="yes"?><Relationships xmlns="http://schemas.openxmlformats.org/package/2006/relationships"><Relationship Id="rId11" Type="http://schemas.openxmlformats.org/officeDocument/2006/relationships/image" Target="../media/image7.png"/><Relationship Id="rId10" Type="http://schemas.openxmlformats.org/officeDocument/2006/relationships/image" Target="../media/image16.png"/><Relationship Id="rId13" Type="http://schemas.openxmlformats.org/officeDocument/2006/relationships/hyperlink" Target="https://tinker-project.eu/elearning/" TargetMode="External"/><Relationship Id="rId12" Type="http://schemas.openxmlformats.org/officeDocument/2006/relationships/image" Target="../media/image1.png"/><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18.png"/><Relationship Id="rId9" Type="http://schemas.openxmlformats.org/officeDocument/2006/relationships/image" Target="../media/image3.png"/><Relationship Id="rId15" Type="http://schemas.openxmlformats.org/officeDocument/2006/relationships/hyperlink" Target="https://creativecommons.org/licenses/by-nc-nd/4.0/" TargetMode="External"/><Relationship Id="rId14" Type="http://schemas.openxmlformats.org/officeDocument/2006/relationships/image" Target="../media/image47.png"/><Relationship Id="rId5" Type="http://schemas.openxmlformats.org/officeDocument/2006/relationships/image" Target="../media/image6.jpg"/><Relationship Id="rId6" Type="http://schemas.openxmlformats.org/officeDocument/2006/relationships/image" Target="../media/image9.png"/><Relationship Id="rId7" Type="http://schemas.openxmlformats.org/officeDocument/2006/relationships/image" Target="../media/image12.png"/><Relationship Id="rId8"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7.jpg"/><Relationship Id="rId4" Type="http://schemas.openxmlformats.org/officeDocument/2006/relationships/hyperlink" Target="https://www.pexels.com/photo/top-view-photo-of-group-of-people-using-macbook-while-discussing-3182773/"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Docententraining voor authentiek en genderinclusief informaticaonderwijs</a:t>
            </a:r>
            <a:endParaRPr/>
          </a:p>
        </p:txBody>
      </p:sp>
      <p:sp>
        <p:nvSpPr>
          <p:cNvPr id="85" name="Google Shape;85;p3"/>
          <p:cNvSpPr txBox="1"/>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lnSpcReduction="10000"/>
          </a:bodyPr>
          <a:lstStyle/>
          <a:p>
            <a:pPr marL="457200" lvl="0" indent="-406400" algn="l" rtl="0">
              <a:spcBef>
                <a:spcPts val="1000"/>
              </a:spcBef>
              <a:spcAft>
                <a:spcPts val="0"/>
              </a:spcAft>
              <a:buClr>
                <a:schemeClr val="dk1"/>
              </a:buClr>
              <a:buSzPts val="1600"/>
              <a:buNone/>
            </a:pPr>
            <a:r>
              <a:rPr lang="en-US"/>
              <a:t>TINKER training voor basis- en secundair </a:t>
            </a:r>
            <a:r>
              <a:rPr lang="en-US"/>
              <a:t>onderwijs</a:t>
            </a:r>
            <a:endParaRPr/>
          </a:p>
          <a:p>
            <a:pPr marL="457200" lvl="0" indent="-406400" algn="l" rtl="0">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466942d174_0_46"/>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b="1"/>
              <a:t>Activiteit 3 - Belangrijkste onderdelen van effectieve leerscenario's</a:t>
            </a:r>
            <a:endParaRPr b="1"/>
          </a:p>
        </p:txBody>
      </p:sp>
      <p:pic>
        <p:nvPicPr>
          <p:cNvPr id="173" name="Google Shape;173;g3466942d174_0_46" title="1. Clear Objectives - visual selection (6).png"/>
          <p:cNvPicPr preferRelativeResize="0"/>
          <p:nvPr/>
        </p:nvPicPr>
        <p:blipFill rotWithShape="1">
          <a:blip r:embed="rId3">
            <a:alphaModFix/>
          </a:blip>
          <a:srcRect l="0" t="10538" r="0" b="0"/>
          <a:stretch/>
        </p:blipFill>
        <p:spPr>
          <a:xfrm>
            <a:off x="2610375" y="925100"/>
            <a:ext cx="6302300" cy="5932900"/>
          </a:xfrm>
          <a:prstGeom prst="rect">
            <a:avLst/>
          </a:prstGeom>
          <a:noFill/>
          <a:ln>
            <a:noFill/>
          </a:ln>
        </p:spPr>
      </p:pic>
      <p:sp>
        <p:nvSpPr>
          <p:cNvPr id="174" name="Google Shape;174;g3466942d174_0_46"/>
          <p:cNvSpPr txBox="1"/>
          <p:nvPr/>
        </p:nvSpPr>
        <p:spPr>
          <a:xfrm>
            <a:off x="3543675" y="2460925"/>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Actieve deelname</a:t>
            </a:r>
            <a:endParaRPr sz="1400" b="0" i="0" u="none" strike="noStrike" cap="none">
              <a:solidFill>
                <a:srgbClr val="000000"/>
              </a:solidFill>
              <a:latin typeface="Arial"/>
              <a:ea typeface="Arial"/>
              <a:cs typeface="Arial"/>
              <a:sym typeface="Arial"/>
            </a:endParaRPr>
          </a:p>
        </p:txBody>
      </p:sp>
      <p:sp>
        <p:nvSpPr>
          <p:cNvPr id="175" name="Google Shape;175;g3466942d174_0_46"/>
          <p:cNvSpPr txBox="1"/>
          <p:nvPr/>
        </p:nvSpPr>
        <p:spPr>
          <a:xfrm>
            <a:off x="3493225" y="3268850"/>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Verhoogde motivatie</a:t>
            </a:r>
            <a:endParaRPr sz="1400" b="0" i="0" u="none" strike="noStrike" cap="none">
              <a:solidFill>
                <a:srgbClr val="000000"/>
              </a:solidFill>
              <a:latin typeface="Arial"/>
              <a:ea typeface="Arial"/>
              <a:cs typeface="Arial"/>
              <a:sym typeface="Arial"/>
            </a:endParaRPr>
          </a:p>
        </p:txBody>
      </p:sp>
      <p:sp>
        <p:nvSpPr>
          <p:cNvPr id="176" name="Google Shape;176;g3466942d174_0_46"/>
          <p:cNvSpPr txBox="1"/>
          <p:nvPr/>
        </p:nvSpPr>
        <p:spPr>
          <a:xfrm>
            <a:off x="3543675" y="4139825"/>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Plezierig leren</a:t>
            </a:r>
            <a:endParaRPr sz="1400" b="0" i="0" u="none" strike="noStrike" cap="none">
              <a:solidFill>
                <a:srgbClr val="000000"/>
              </a:solidFill>
              <a:latin typeface="Arial"/>
              <a:ea typeface="Arial"/>
              <a:cs typeface="Arial"/>
              <a:sym typeface="Arial"/>
            </a:endParaRPr>
          </a:p>
        </p:txBody>
      </p:sp>
      <p:sp>
        <p:nvSpPr>
          <p:cNvPr id="177" name="Google Shape;177;g3466942d174_0_46"/>
          <p:cNvSpPr txBox="1"/>
          <p:nvPr/>
        </p:nvSpPr>
        <p:spPr>
          <a:xfrm>
            <a:off x="3543675" y="4909950"/>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Gepersonaliseerd leren</a:t>
            </a:r>
            <a:endParaRPr sz="1400" b="0" i="0" u="none" strike="noStrike" cap="none">
              <a:solidFill>
                <a:srgbClr val="000000"/>
              </a:solidFill>
              <a:latin typeface="Arial"/>
              <a:ea typeface="Arial"/>
              <a:cs typeface="Arial"/>
              <a:sym typeface="Arial"/>
            </a:endParaRPr>
          </a:p>
        </p:txBody>
      </p:sp>
      <p:sp>
        <p:nvSpPr>
          <p:cNvPr id="178" name="Google Shape;178;g3466942d174_0_46"/>
          <p:cNvSpPr txBox="1"/>
          <p:nvPr/>
        </p:nvSpPr>
        <p:spPr>
          <a:xfrm>
            <a:off x="3543675" y="5818725"/>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Dynamische lessen</a:t>
            </a:r>
            <a:endParaRPr sz="1400" b="0" i="0" u="none" strike="noStrike" cap="none">
              <a:solidFill>
                <a:srgbClr val="000000"/>
              </a:solidFill>
              <a:latin typeface="Arial"/>
              <a:ea typeface="Arial"/>
              <a:cs typeface="Arial"/>
              <a:sym typeface="Arial"/>
            </a:endParaRPr>
          </a:p>
        </p:txBody>
      </p:sp>
      <p:sp>
        <p:nvSpPr>
          <p:cNvPr id="179" name="Google Shape;179;g3466942d174_0_46"/>
          <p:cNvSpPr txBox="1"/>
          <p:nvPr/>
        </p:nvSpPr>
        <p:spPr>
          <a:xfrm>
            <a:off x="6890025" y="2460925"/>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Intensief gebruik van middelen</a:t>
            </a:r>
            <a:endParaRPr sz="1400" b="0" i="0" u="none" strike="noStrike" cap="none">
              <a:solidFill>
                <a:srgbClr val="000000"/>
              </a:solidFill>
              <a:latin typeface="Arial"/>
              <a:ea typeface="Arial"/>
              <a:cs typeface="Arial"/>
              <a:sym typeface="Arial"/>
            </a:endParaRPr>
          </a:p>
        </p:txBody>
      </p:sp>
      <p:sp>
        <p:nvSpPr>
          <p:cNvPr id="180" name="Google Shape;180;g3466942d174_0_46"/>
          <p:cNvSpPr txBox="1"/>
          <p:nvPr/>
        </p:nvSpPr>
        <p:spPr>
          <a:xfrm>
            <a:off x="6890025" y="3268850"/>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Potentiële afleiding </a:t>
            </a:r>
            <a:endParaRPr sz="1400" b="0" i="0" u="none" strike="noStrike" cap="none">
              <a:solidFill>
                <a:srgbClr val="000000"/>
              </a:solidFill>
              <a:latin typeface="Arial"/>
              <a:ea typeface="Arial"/>
              <a:cs typeface="Arial"/>
              <a:sym typeface="Arial"/>
            </a:endParaRPr>
          </a:p>
        </p:txBody>
      </p:sp>
      <p:sp>
        <p:nvSpPr>
          <p:cNvPr id="181" name="Google Shape;181;g3466942d174_0_46"/>
          <p:cNvSpPr txBox="1"/>
          <p:nvPr/>
        </p:nvSpPr>
        <p:spPr>
          <a:xfrm>
            <a:off x="6890025" y="4076775"/>
            <a:ext cx="17214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Uitdagingen bij implementatie </a:t>
            </a:r>
            <a:endParaRPr sz="1400" b="0" i="0" u="none" strike="noStrike" cap="none">
              <a:solidFill>
                <a:srgbClr val="000000"/>
              </a:solidFill>
              <a:latin typeface="Arial"/>
              <a:ea typeface="Arial"/>
              <a:cs typeface="Arial"/>
              <a:sym typeface="Arial"/>
            </a:endParaRPr>
          </a:p>
        </p:txBody>
      </p:sp>
      <p:sp>
        <p:nvSpPr>
          <p:cNvPr id="182" name="Google Shape;182;g3466942d174_0_46"/>
          <p:cNvSpPr txBox="1"/>
          <p:nvPr/>
        </p:nvSpPr>
        <p:spPr>
          <a:xfrm>
            <a:off x="6890025" y="4909950"/>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Tijdrovend</a:t>
            </a:r>
            <a:endParaRPr sz="1400" b="0" i="0" u="none" strike="noStrike" cap="none">
              <a:solidFill>
                <a:srgbClr val="000000"/>
              </a:solidFill>
              <a:latin typeface="Arial"/>
              <a:ea typeface="Arial"/>
              <a:cs typeface="Arial"/>
              <a:sym typeface="Arial"/>
            </a:endParaRPr>
          </a:p>
        </p:txBody>
      </p:sp>
      <p:sp>
        <p:nvSpPr>
          <p:cNvPr id="183" name="Google Shape;183;g3466942d174_0_46"/>
          <p:cNvSpPr txBox="1"/>
          <p:nvPr/>
        </p:nvSpPr>
        <p:spPr>
          <a:xfrm>
            <a:off x="6890025" y="5743125"/>
            <a:ext cx="1386600" cy="529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Ongelijk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deelname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g3466942d174_0_54"/>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b="1"/>
              <a:t>Activiteit 3 - Belangrijkste onderdelen van effectieve leerscenario's</a:t>
            </a:r>
            <a:endParaRPr b="1"/>
          </a:p>
        </p:txBody>
      </p:sp>
      <p:pic>
        <p:nvPicPr>
          <p:cNvPr id="189" name="Google Shape;189;g3466942d174_0_54" title="1. Clear Objectives - visual selection (7).png"/>
          <p:cNvPicPr preferRelativeResize="0"/>
          <p:nvPr/>
        </p:nvPicPr>
        <p:blipFill rotWithShape="1">
          <a:blip r:embed="rId3">
            <a:alphaModFix/>
          </a:blip>
          <a:srcRect l="0" t="0" r="0" b="0"/>
          <a:stretch/>
        </p:blipFill>
        <p:spPr>
          <a:xfrm>
            <a:off x="599675" y="872000"/>
            <a:ext cx="9986851" cy="5908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grpSp>
        <p:nvGrpSpPr>
          <p:cNvPr id="194" name="Google Shape;194;g35661765773_0_0"/>
          <p:cNvGrpSpPr/>
          <p:nvPr/>
        </p:nvGrpSpPr>
        <p:grpSpPr>
          <a:xfrm>
            <a:off x="2179811" y="4729766"/>
            <a:ext cx="7832078" cy="1110328"/>
            <a:chOff x="2179603" y="4888792"/>
            <a:chExt cx="7798544" cy="1110328"/>
          </a:xfrm>
        </p:grpSpPr>
        <p:pic>
          <p:nvPicPr>
            <p:cNvPr id="195" name="Google Shape;195;g35661765773_0_0"/>
            <p:cNvPicPr preferRelativeResize="0"/>
            <p:nvPr/>
          </p:nvPicPr>
          <p:blipFill rotWithShape="1">
            <a:blip r:embed="rId3">
              <a:alphaModFix/>
            </a:blip>
            <a:srcRect l="0" t="0" r="0" b="0"/>
            <a:stretch/>
          </p:blipFill>
          <p:spPr>
            <a:xfrm>
              <a:off x="2179603" y="4888792"/>
              <a:ext cx="1468783" cy="526545"/>
            </a:xfrm>
            <a:prstGeom prst="rect">
              <a:avLst/>
            </a:prstGeom>
            <a:noFill/>
            <a:ln>
              <a:noFill/>
            </a:ln>
          </p:spPr>
        </p:pic>
        <p:pic>
          <p:nvPicPr>
            <p:cNvPr id="196" name="Google Shape;196;g35661765773_0_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197" name="Google Shape;197;g35661765773_0_0"/>
            <p:cNvPicPr preferRelativeResize="0"/>
            <p:nvPr/>
          </p:nvPicPr>
          <p:blipFill rotWithShape="1">
            <a:blip r:embed="rId5">
              <a:alphaModFix/>
            </a:blip>
            <a:srcRect l="0" t="0" r="0" b="0"/>
            <a:stretch/>
          </p:blipFill>
          <p:spPr>
            <a:xfrm>
              <a:off x="5134273" y="4888792"/>
              <a:ext cx="1053679" cy="602102"/>
            </a:xfrm>
            <a:prstGeom prst="rect">
              <a:avLst/>
            </a:prstGeom>
            <a:noFill/>
            <a:ln>
              <a:noFill/>
            </a:ln>
          </p:spPr>
        </p:pic>
        <p:pic>
          <p:nvPicPr>
            <p:cNvPr id="198" name="Google Shape;198;g35661765773_0_0"/>
            <p:cNvPicPr preferRelativeResize="0"/>
            <p:nvPr/>
          </p:nvPicPr>
          <p:blipFill rotWithShape="1">
            <a:blip r:embed="rId6">
              <a:alphaModFix/>
            </a:blip>
            <a:srcRect l="0" t="0" r="0" b="0"/>
            <a:stretch/>
          </p:blipFill>
          <p:spPr>
            <a:xfrm>
              <a:off x="6187951" y="4960895"/>
              <a:ext cx="1500530" cy="545647"/>
            </a:xfrm>
            <a:prstGeom prst="rect">
              <a:avLst/>
            </a:prstGeom>
            <a:noFill/>
            <a:ln>
              <a:noFill/>
            </a:ln>
          </p:spPr>
        </p:pic>
        <p:pic>
          <p:nvPicPr>
            <p:cNvPr id="199" name="Google Shape;199;g35661765773_0_0"/>
            <p:cNvPicPr preferRelativeResize="0"/>
            <p:nvPr/>
          </p:nvPicPr>
          <p:blipFill rotWithShape="1">
            <a:blip r:embed="rId7">
              <a:alphaModFix/>
            </a:blip>
            <a:srcRect l="6518" t="2903" r="6456" b="0"/>
            <a:stretch/>
          </p:blipFill>
          <p:spPr>
            <a:xfrm>
              <a:off x="7781600" y="4945247"/>
              <a:ext cx="2196547" cy="545647"/>
            </a:xfrm>
            <a:prstGeom prst="rect">
              <a:avLst/>
            </a:prstGeom>
            <a:noFill/>
            <a:ln>
              <a:noFill/>
            </a:ln>
          </p:spPr>
        </p:pic>
        <p:pic>
          <p:nvPicPr>
            <p:cNvPr id="200" name="Google Shape;200;g35661765773_0_0"/>
            <p:cNvPicPr preferRelativeResize="0"/>
            <p:nvPr/>
          </p:nvPicPr>
          <p:blipFill rotWithShape="1">
            <a:blip r:embed="rId8">
              <a:alphaModFix/>
            </a:blip>
            <a:srcRect l="0" t="0" r="0" b="0"/>
            <a:stretch/>
          </p:blipFill>
          <p:spPr>
            <a:xfrm>
              <a:off x="2288672" y="5654827"/>
              <a:ext cx="1679028" cy="342900"/>
            </a:xfrm>
            <a:prstGeom prst="rect">
              <a:avLst/>
            </a:prstGeom>
            <a:noFill/>
            <a:ln>
              <a:noFill/>
            </a:ln>
          </p:spPr>
        </p:pic>
        <p:pic>
          <p:nvPicPr>
            <p:cNvPr id="201" name="Google Shape;201;g35661765773_0_0"/>
            <p:cNvPicPr preferRelativeResize="0"/>
            <p:nvPr/>
          </p:nvPicPr>
          <p:blipFill rotWithShape="1">
            <a:blip r:embed="rId9">
              <a:alphaModFix/>
            </a:blip>
            <a:srcRect l="0" t="0" r="0" b="0"/>
            <a:stretch/>
          </p:blipFill>
          <p:spPr>
            <a:xfrm>
              <a:off x="4247100" y="5578646"/>
              <a:ext cx="2083568" cy="414346"/>
            </a:xfrm>
            <a:prstGeom prst="rect">
              <a:avLst/>
            </a:prstGeom>
            <a:noFill/>
            <a:ln>
              <a:noFill/>
            </a:ln>
          </p:spPr>
        </p:pic>
        <p:pic>
          <p:nvPicPr>
            <p:cNvPr id="202" name="Google Shape;202;g35661765773_0_0"/>
            <p:cNvPicPr preferRelativeResize="0"/>
            <p:nvPr/>
          </p:nvPicPr>
          <p:blipFill rotWithShape="1">
            <a:blip r:embed="rId10">
              <a:alphaModFix/>
            </a:blip>
            <a:srcRect l="0" t="0" r="0" b="0"/>
            <a:stretch/>
          </p:blipFill>
          <p:spPr>
            <a:xfrm>
              <a:off x="6500192" y="5578645"/>
              <a:ext cx="1357332" cy="414344"/>
            </a:xfrm>
            <a:prstGeom prst="rect">
              <a:avLst/>
            </a:prstGeom>
            <a:noFill/>
            <a:ln>
              <a:noFill/>
            </a:ln>
          </p:spPr>
        </p:pic>
        <p:pic>
          <p:nvPicPr>
            <p:cNvPr id="203" name="Google Shape;203;g35661765773_0_0"/>
            <p:cNvPicPr preferRelativeResize="0"/>
            <p:nvPr/>
          </p:nvPicPr>
          <p:blipFill rotWithShape="1">
            <a:blip r:embed="rId11">
              <a:alphaModFix/>
            </a:blip>
            <a:srcRect l="0" t="0" r="0" b="0"/>
            <a:stretch/>
          </p:blipFill>
          <p:spPr>
            <a:xfrm>
              <a:off x="8024163" y="5561390"/>
              <a:ext cx="897748" cy="414345"/>
            </a:xfrm>
            <a:prstGeom prst="rect">
              <a:avLst/>
            </a:prstGeom>
            <a:noFill/>
            <a:ln>
              <a:noFill/>
            </a:ln>
          </p:spPr>
        </p:pic>
        <p:pic>
          <p:nvPicPr>
            <p:cNvPr id="204" name="Google Shape;204;g35661765773_0_0"/>
            <p:cNvPicPr preferRelativeResize="0"/>
            <p:nvPr/>
          </p:nvPicPr>
          <p:blipFill rotWithShape="1">
            <a:blip r:embed="rId12">
              <a:alphaModFix/>
            </a:blip>
            <a:srcRect l="0" t="0" r="0" b="0"/>
            <a:stretch/>
          </p:blipFill>
          <p:spPr>
            <a:xfrm>
              <a:off x="9179152" y="5522870"/>
              <a:ext cx="457200" cy="476250"/>
            </a:xfrm>
            <a:prstGeom prst="rect">
              <a:avLst/>
            </a:prstGeom>
            <a:noFill/>
            <a:ln>
              <a:noFill/>
            </a:ln>
          </p:spPr>
        </p:pic>
      </p:grpSp>
      <p:sp>
        <p:nvSpPr>
          <p:cNvPr id="205" name="Google Shape;205;g35661765773_0_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Beschikbaar op </a:t>
            </a:r>
            <a:r>
              <a:rPr lang="en-US" sz="1100" b="0" i="0" u="sng" strike="noStrike" cap="none">
                <a:solidFill>
                  <a:schemeClr val="hlink"/>
                </a:solidFill>
                <a:latin typeface="Calibri"/>
                <a:ea typeface="Calibri"/>
                <a:cs typeface="Calibri"/>
                <a:sym typeface="Calibri"/>
                <a:hlinkClick r:id="rId13"/>
              </a:rPr>
              <a:t>https://tinker-project.eu/elearning/</a:t>
            </a:r>
            <a:endParaRPr sz="1100" b="0" i="0" u="none" strike="noStrike" cap="none">
              <a:solidFill>
                <a:srgbClr val="16C45B"/>
              </a:solidFill>
              <a:latin typeface="Calibri"/>
              <a:ea typeface="Calibri"/>
              <a:cs typeface="Calibri"/>
              <a:sym typeface="Calibri"/>
            </a:endParaRPr>
          </a:p>
        </p:txBody>
      </p:sp>
      <p:pic>
        <p:nvPicPr>
          <p:cNvPr id="206" name="Google Shape;206;g35661765773_0_0"/>
          <p:cNvPicPr preferRelativeResize="0"/>
          <p:nvPr/>
        </p:nvPicPr>
        <p:blipFill rotWithShape="1">
          <a:blip r:embed="rId14">
            <a:alphaModFix/>
          </a:blip>
          <a:srcRect l="0" t="0" r="0" b="0"/>
          <a:stretch/>
        </p:blipFill>
        <p:spPr>
          <a:xfrm>
            <a:off x="4222188" y="3563650"/>
            <a:ext cx="1171575" cy="409575"/>
          </a:xfrm>
          <a:prstGeom prst="rect">
            <a:avLst/>
          </a:prstGeom>
          <a:noFill/>
          <a:ln>
            <a:noFill/>
          </a:ln>
        </p:spPr>
      </p:pic>
      <p:sp>
        <p:nvSpPr>
          <p:cNvPr id="207" name="Google Shape;207;g35661765773_0_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Deze publicatie valt onder de </a:t>
            </a:r>
            <a:r>
              <a:rPr lang="en-US" sz="1200" b="1" i="1" u="none" strike="noStrike" cap="none">
                <a:solidFill>
                  <a:srgbClr val="1D1D1B"/>
                </a:solidFill>
                <a:latin typeface="Calibri"/>
                <a:ea typeface="Calibri"/>
                <a:cs typeface="Calibri"/>
                <a:sym typeface="Calibri"/>
              </a:rPr>
              <a:t>Creative Commons Naamsvermelding-NietCommercieel-GeenDerivaten 4.0 Internationale </a:t>
            </a:r>
            <a:r>
              <a:rPr lang="en-US" sz="1200" b="1" i="0" u="none" strike="noStrike" cap="none">
                <a:solidFill>
                  <a:srgbClr val="1D1D1B"/>
                </a:solidFill>
                <a:latin typeface="Calibri"/>
                <a:ea typeface="Calibri"/>
                <a:cs typeface="Calibri"/>
                <a:sym typeface="Calibri"/>
              </a:rPr>
              <a:t>Licentie (</a:t>
            </a:r>
            <a:r>
              <a:rPr lang="en-US" sz="1200" b="1" i="0" u="sng" strike="noStrike" cap="none">
                <a:solidFill>
                  <a:srgbClr val="16C45B"/>
                </a:solidFill>
                <a:latin typeface="Calibri"/>
                <a:ea typeface="Calibri"/>
                <a:cs typeface="Calibri"/>
                <a:sym typeface="Calibri"/>
                <a:hlinkClick r:id="rId15">
                  <a:extLst>
                    <a:ext uri="{A12FA001-AC4F-418D-AE19-62706E023703}">
                      <ahyp:hlinkCl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5" y="2184275"/>
            <a:ext cx="77769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8: Workshop: gezamenlijk ontwerpen en evalueren van leerscenario's voor informaticaonderwijs en -beoordeling in de onderbouw van het voortgezet onderwijs, op basis van het TINKER-raamwerk</a:t>
            </a:r>
            <a:endParaRPr/>
          </a:p>
        </p:txBody>
      </p:sp>
      <p:sp>
        <p:nvSpPr>
          <p:cNvPr id="91" name="Google Shape;91;p2"/>
          <p:cNvSpPr txBox="1"/>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8.3: Groepswerkfase - leren ontwikkelen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g357dbd50df4_0_0"/>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Leerresultaten</a:t>
            </a:r>
            <a:endParaRPr/>
          </a:p>
        </p:txBody>
      </p:sp>
      <p:sp>
        <p:nvSpPr>
          <p:cNvPr id="97" name="Google Shape;97;g357dbd50df4_0_0"/>
          <p:cNvSpPr txBox="1"/>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Aan het einde van deze module kunnen docenten</a:t>
            </a:r>
            <a:endParaRPr/>
          </a:p>
          <a:p>
            <a:pPr marL="914400" lvl="1" indent="-254000" algn="l" rtl="0">
              <a:lnSpc>
                <a:spcPct val="90000"/>
              </a:lnSpc>
              <a:spcBef>
                <a:spcPts val="500"/>
              </a:spcBef>
              <a:spcAft>
                <a:spcPts val="0"/>
              </a:spcAft>
              <a:buSzPts val="1800"/>
              <a:buNone/>
            </a:pPr>
            <a:r>
              <a:t/>
            </a:r>
            <a:endParaRPr/>
          </a:p>
          <a:p>
            <a:pPr marL="1282700" marR="0" lvl="0" indent="-457200" algn="l" rtl="0">
              <a:lnSpc>
                <a:spcPct val="90000"/>
              </a:lnSpc>
              <a:spcBef>
                <a:spcPts val="1000"/>
              </a:spcBef>
              <a:spcAft>
                <a:spcPts val="0"/>
              </a:spcAft>
              <a:buClr>
                <a:schemeClr val="accent4"/>
              </a:buClr>
              <a:buSzPts val="2200"/>
              <a:buFont typeface="Arial"/>
              <a:buChar char="•"/>
            </a:pPr>
            <a:r>
              <a:rPr lang="en-US"/>
              <a:t>Duidelijke en betekenisvolle leerscenario's ontwikkelen die aansluiten bij de doelstellingen van het project en het curriculum</a:t>
            </a:r>
            <a:endParaRPr/>
          </a:p>
          <a:p>
            <a:pPr marL="1282700" marR="0" lvl="0" indent="-457200" algn="l" rtl="0">
              <a:lnSpc>
                <a:spcPct val="90000"/>
              </a:lnSpc>
              <a:spcBef>
                <a:spcPts val="1000"/>
              </a:spcBef>
              <a:spcAft>
                <a:spcPts val="0"/>
              </a:spcAft>
              <a:buClr>
                <a:schemeClr val="accent4"/>
              </a:buClr>
              <a:buSzPts val="2200"/>
              <a:buFont typeface="Arial"/>
              <a:buChar char="•"/>
            </a:pPr>
            <a:r>
              <a:rPr lang="en-US"/>
              <a:t>Differentiatie- en inclusiestrategieën integreren om tegemoet te komen aan diverse leerlingen binnen leerscenario's</a:t>
            </a:r>
            <a:endParaRPr/>
          </a:p>
          <a:p>
            <a:pPr marL="571500" marR="0" lvl="0" indent="-203200" algn="l" rtl="0">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357dbd50df4_0_33"/>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Inhoud</a:t>
            </a:r>
            <a:endParaRPr/>
          </a:p>
        </p:txBody>
      </p:sp>
      <p:sp>
        <p:nvSpPr>
          <p:cNvPr id="103" name="Google Shape;103;g357dbd50df4_0_33"/>
          <p:cNvSpPr txBox="1"/>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spcBef>
                <a:spcPts val="1000"/>
              </a:spcBef>
              <a:spcAft>
                <a:spcPts val="0"/>
              </a:spcAft>
              <a:buSzPts val="2000"/>
              <a:buChar char="•"/>
            </a:pPr>
            <a:r>
              <a:rPr lang="en-US" sz="2000"/>
              <a:t>Dia 1 - WP-titel</a:t>
            </a:r>
            <a:endParaRPr sz="2000"/>
          </a:p>
          <a:p>
            <a:pPr marL="571500" lvl="0" indent="-330200" algn="l" rtl="0">
              <a:spcBef>
                <a:spcPts val="1000"/>
              </a:spcBef>
              <a:spcAft>
                <a:spcPts val="0"/>
              </a:spcAft>
              <a:buSzPts val="2000"/>
              <a:buChar char="•"/>
            </a:pPr>
            <a:r>
              <a:rPr lang="en-US" sz="2000"/>
              <a:t>Dia 2 - Titel van de unit</a:t>
            </a:r>
            <a:endParaRPr sz="2000"/>
          </a:p>
          <a:p>
            <a:pPr marL="571500" lvl="0" indent="-330200" algn="l" rtl="0">
              <a:spcBef>
                <a:spcPts val="1000"/>
              </a:spcBef>
              <a:spcAft>
                <a:spcPts val="0"/>
              </a:spcAft>
              <a:buSzPts val="2000"/>
              <a:buChar char="•"/>
            </a:pPr>
            <a:r>
              <a:rPr lang="en-US" sz="2000"/>
              <a:t>Dia 3 - Leerresultaten</a:t>
            </a:r>
            <a:endParaRPr sz="2000"/>
          </a:p>
          <a:p>
            <a:pPr marL="571500" lvl="0" indent="-330200" algn="l" rtl="0">
              <a:spcBef>
                <a:spcPts val="1000"/>
              </a:spcBef>
              <a:spcAft>
                <a:spcPts val="0"/>
              </a:spcAft>
              <a:buSzPts val="2000"/>
              <a:buChar char="•"/>
            </a:pPr>
            <a:r>
              <a:rPr lang="en-US" sz="2000"/>
              <a:t>Dia 4 - Inhoud </a:t>
            </a:r>
            <a:endParaRPr sz="2000"/>
          </a:p>
          <a:p>
            <a:pPr marL="571500" lvl="0" indent="-330200" algn="l" rtl="0">
              <a:spcBef>
                <a:spcPts val="1000"/>
              </a:spcBef>
              <a:spcAft>
                <a:spcPts val="0"/>
              </a:spcAft>
              <a:buSzPts val="2000"/>
              <a:buChar char="•"/>
            </a:pPr>
            <a:r>
              <a:rPr lang="en-US" sz="2000"/>
              <a:t>Dia 5 - </a:t>
            </a:r>
            <a:r>
              <a:rPr lang="en-US" sz="2000"/>
              <a:t>Activiteit 1 - Ontwikkelingsstadia van groepen</a:t>
            </a:r>
            <a:endParaRPr sz="2000"/>
          </a:p>
          <a:p>
            <a:pPr marL="571500" lvl="0" indent="-330200" algn="l" rtl="0">
              <a:spcBef>
                <a:spcPts val="1000"/>
              </a:spcBef>
              <a:spcAft>
                <a:spcPts val="0"/>
              </a:spcAft>
              <a:buSzPts val="2000"/>
              <a:buChar char="•"/>
            </a:pPr>
            <a:r>
              <a:rPr lang="en-US" sz="2000"/>
              <a:t>Dia 6 - </a:t>
            </a:r>
            <a:r>
              <a:rPr lang="en-US" sz="2000"/>
              <a:t>Activiteit 2 - De groepen vormen</a:t>
            </a:r>
            <a:endParaRPr sz="2000"/>
          </a:p>
          <a:p>
            <a:pPr marL="571500" lvl="0" indent="-330200" algn="l" rtl="0">
              <a:spcBef>
                <a:spcPts val="1000"/>
              </a:spcBef>
              <a:spcAft>
                <a:spcPts val="0"/>
              </a:spcAft>
              <a:buSzPts val="2000"/>
              <a:buChar char="•"/>
            </a:pPr>
            <a:r>
              <a:rPr lang="en-US" sz="2000"/>
              <a:t>Dia's 7-10 - Activiteit 3 - Belangrijkste onderdelen van effectieve leerscenario's</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9"/>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Ontwikkelingsstadia van groepen</a:t>
            </a:r>
            <a:endParaRPr b="1"/>
          </a:p>
        </p:txBody>
      </p:sp>
      <p:sp>
        <p:nvSpPr>
          <p:cNvPr id="110" name="Google Shape;110;p9"/>
          <p:cNvSpPr txBox="1"/>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203200" algn="l" rtl="0">
              <a:lnSpc>
                <a:spcPct val="90000"/>
              </a:lnSpc>
              <a:spcBef>
                <a:spcPts val="1000"/>
              </a:spcBef>
              <a:spcAft>
                <a:spcPts val="0"/>
              </a:spcAft>
              <a:buClr>
                <a:schemeClr val="accent4"/>
              </a:buClr>
              <a:buSzPts val="2200"/>
              <a:buFont typeface="Arial"/>
              <a:buNone/>
            </a:pPr>
            <a:r>
              <a:t/>
            </a:r>
            <a:endParaRPr/>
          </a:p>
          <a:p>
            <a:pPr marL="571500" marR="0" lvl="0" indent="-203200" algn="l" rtl="0">
              <a:lnSpc>
                <a:spcPct val="90000"/>
              </a:lnSpc>
              <a:spcBef>
                <a:spcPts val="1000"/>
              </a:spcBef>
              <a:spcAft>
                <a:spcPts val="0"/>
              </a:spcAft>
              <a:buClr>
                <a:schemeClr val="accent4"/>
              </a:buClr>
              <a:buSzPts val="2200"/>
              <a:buFont typeface="Arial"/>
              <a:buNone/>
            </a:pPr>
            <a:r>
              <a:t/>
            </a:r>
            <a:endParaRPr/>
          </a:p>
        </p:txBody>
      </p:sp>
      <p:pic>
        <p:nvPicPr>
          <p:cNvPr id="111" name="Google Shape;111;p9"/>
          <p:cNvPicPr preferRelativeResize="0"/>
          <p:nvPr/>
        </p:nvPicPr>
        <p:blipFill rotWithShape="1">
          <a:blip r:embed="rId3">
            <a:alphaModFix/>
          </a:blip>
          <a:srcRect l="0" t="0" r="0" b="0"/>
          <a:stretch/>
        </p:blipFill>
        <p:spPr>
          <a:xfrm>
            <a:off x="432916" y="1028985"/>
            <a:ext cx="11274458" cy="5575635"/>
          </a:xfrm>
          <a:prstGeom prst="rect">
            <a:avLst/>
          </a:prstGeom>
          <a:noFill/>
          <a:ln>
            <a:noFill/>
          </a:ln>
        </p:spPr>
      </p:pic>
      <p:sp>
        <p:nvSpPr>
          <p:cNvPr id="112" name="Google Shape;112;p9"/>
          <p:cNvSpPr txBox="1"/>
          <p:nvPr/>
        </p:nvSpPr>
        <p:spPr>
          <a:xfrm>
            <a:off x="3644450" y="1263275"/>
            <a:ext cx="5521800" cy="8067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500"/>
              <a:buFont typeface="Arial"/>
              <a:buNone/>
            </a:pPr>
            <a:r>
              <a:rPr lang="en-US" sz="2500" b="1" i="0" u="none" strike="noStrike" cap="none">
                <a:solidFill>
                  <a:srgbClr val="555555"/>
                </a:solidFill>
                <a:latin typeface="Arial"/>
                <a:ea typeface="Arial"/>
                <a:cs typeface="Arial"/>
                <a:sym typeface="Arial"/>
              </a:rPr>
              <a:t>Ontwikkelingsstadia van groepen</a:t>
            </a:r>
            <a:endParaRPr sz="2500" b="1" i="0" u="none" strike="noStrike" cap="none">
              <a:solidFill>
                <a:srgbClr val="555555"/>
              </a:solidFill>
              <a:latin typeface="Arial"/>
              <a:ea typeface="Arial"/>
              <a:cs typeface="Arial"/>
              <a:sym typeface="Arial"/>
            </a:endParaRPr>
          </a:p>
        </p:txBody>
      </p:sp>
      <p:sp>
        <p:nvSpPr>
          <p:cNvPr id="113" name="Google Shape;113;p9"/>
          <p:cNvSpPr txBox="1"/>
          <p:nvPr/>
        </p:nvSpPr>
        <p:spPr>
          <a:xfrm>
            <a:off x="5132000" y="2233875"/>
            <a:ext cx="1273200" cy="390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555555"/>
                </a:solidFill>
                <a:latin typeface="Arial"/>
                <a:ea typeface="Arial"/>
                <a:cs typeface="Arial"/>
                <a:sym typeface="Arial"/>
              </a:rPr>
              <a:t>Norming</a:t>
            </a:r>
            <a:endParaRPr sz="2000" b="1" i="0" u="none" strike="noStrike" cap="none">
              <a:solidFill>
                <a:srgbClr val="555555"/>
              </a:solidFill>
              <a:latin typeface="Arial"/>
              <a:ea typeface="Arial"/>
              <a:cs typeface="Arial"/>
              <a:sym typeface="Arial"/>
            </a:endParaRPr>
          </a:p>
        </p:txBody>
      </p:sp>
      <p:sp>
        <p:nvSpPr>
          <p:cNvPr id="114" name="Google Shape;114;p9"/>
          <p:cNvSpPr txBox="1"/>
          <p:nvPr/>
        </p:nvSpPr>
        <p:spPr>
          <a:xfrm>
            <a:off x="1073825" y="2310650"/>
            <a:ext cx="1273200" cy="390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555555"/>
                </a:solidFill>
                <a:latin typeface="Arial"/>
                <a:ea typeface="Arial"/>
                <a:cs typeface="Arial"/>
                <a:sym typeface="Arial"/>
              </a:rPr>
              <a:t>Vorming</a:t>
            </a:r>
            <a:endParaRPr sz="2000" b="1" i="0" u="none" strike="noStrike" cap="none">
              <a:solidFill>
                <a:srgbClr val="555555"/>
              </a:solidFill>
              <a:latin typeface="Arial"/>
              <a:ea typeface="Arial"/>
              <a:cs typeface="Arial"/>
              <a:sym typeface="Arial"/>
            </a:endParaRPr>
          </a:p>
        </p:txBody>
      </p:sp>
      <p:sp>
        <p:nvSpPr>
          <p:cNvPr id="115" name="Google Shape;115;p9"/>
          <p:cNvSpPr txBox="1"/>
          <p:nvPr/>
        </p:nvSpPr>
        <p:spPr>
          <a:xfrm>
            <a:off x="3167650" y="2233875"/>
            <a:ext cx="1548300" cy="390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555555"/>
                </a:solidFill>
                <a:latin typeface="Arial"/>
                <a:ea typeface="Arial"/>
                <a:cs typeface="Arial"/>
                <a:sym typeface="Arial"/>
              </a:rPr>
              <a:t>Bestormen</a:t>
            </a:r>
            <a:endParaRPr sz="2000" b="1" i="0" u="none" strike="noStrike" cap="none">
              <a:solidFill>
                <a:srgbClr val="555555"/>
              </a:solidFill>
              <a:latin typeface="Arial"/>
              <a:ea typeface="Arial"/>
              <a:cs typeface="Arial"/>
              <a:sym typeface="Arial"/>
            </a:endParaRPr>
          </a:p>
        </p:txBody>
      </p:sp>
      <p:sp>
        <p:nvSpPr>
          <p:cNvPr id="116" name="Google Shape;116;p9"/>
          <p:cNvSpPr txBox="1"/>
          <p:nvPr/>
        </p:nvSpPr>
        <p:spPr>
          <a:xfrm>
            <a:off x="7240700" y="2174225"/>
            <a:ext cx="1548300" cy="390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555555"/>
                </a:solidFill>
                <a:latin typeface="Arial"/>
                <a:ea typeface="Arial"/>
                <a:cs typeface="Arial"/>
                <a:sym typeface="Arial"/>
              </a:rPr>
              <a:t>Uitvoeren</a:t>
            </a:r>
            <a:endParaRPr sz="2000" b="1" i="0" u="none" strike="noStrike" cap="none">
              <a:solidFill>
                <a:srgbClr val="555555"/>
              </a:solidFill>
              <a:latin typeface="Arial"/>
              <a:ea typeface="Arial"/>
              <a:cs typeface="Arial"/>
              <a:sym typeface="Arial"/>
            </a:endParaRPr>
          </a:p>
        </p:txBody>
      </p:sp>
      <p:sp>
        <p:nvSpPr>
          <p:cNvPr id="117" name="Google Shape;117;p9"/>
          <p:cNvSpPr txBox="1"/>
          <p:nvPr/>
        </p:nvSpPr>
        <p:spPr>
          <a:xfrm>
            <a:off x="9321950" y="2233875"/>
            <a:ext cx="1836000" cy="390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555555"/>
                </a:solidFill>
                <a:latin typeface="Arial"/>
                <a:ea typeface="Arial"/>
                <a:cs typeface="Arial"/>
                <a:sym typeface="Arial"/>
              </a:rPr>
              <a:t>Afsluiten</a:t>
            </a:r>
            <a:endParaRPr sz="2000" b="1" i="0" u="none" strike="noStrike" cap="none">
              <a:solidFill>
                <a:srgbClr val="555555"/>
              </a:solidFill>
              <a:latin typeface="Arial"/>
              <a:ea typeface="Arial"/>
              <a:cs typeface="Arial"/>
              <a:sym typeface="Arial"/>
            </a:endParaRPr>
          </a:p>
        </p:txBody>
      </p:sp>
      <p:sp>
        <p:nvSpPr>
          <p:cNvPr id="118" name="Google Shape;118;p9"/>
          <p:cNvSpPr txBox="1"/>
          <p:nvPr/>
        </p:nvSpPr>
        <p:spPr>
          <a:xfrm>
            <a:off x="833175" y="2701550"/>
            <a:ext cx="2067600" cy="7158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7878"/>
                </a:solidFill>
                <a:latin typeface="Arial"/>
                <a:ea typeface="Arial"/>
                <a:cs typeface="Arial"/>
                <a:sym typeface="Arial"/>
              </a:rPr>
              <a:t>Beginfase met beleefde en gereserveerde interacties</a:t>
            </a:r>
            <a:endParaRPr sz="1400" b="1" i="0" u="none" strike="noStrike" cap="none">
              <a:solidFill>
                <a:srgbClr val="787878"/>
              </a:solidFill>
              <a:latin typeface="Arial"/>
              <a:ea typeface="Arial"/>
              <a:cs typeface="Arial"/>
              <a:sym typeface="Arial"/>
            </a:endParaRPr>
          </a:p>
        </p:txBody>
      </p:sp>
      <p:sp>
        <p:nvSpPr>
          <p:cNvPr id="119" name="Google Shape;119;p9"/>
          <p:cNvSpPr txBox="1"/>
          <p:nvPr/>
        </p:nvSpPr>
        <p:spPr>
          <a:xfrm>
            <a:off x="2799825" y="2624775"/>
            <a:ext cx="2250300" cy="8067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7878"/>
                </a:solidFill>
                <a:latin typeface="Arial"/>
                <a:ea typeface="Arial"/>
                <a:cs typeface="Arial"/>
                <a:sym typeface="Arial"/>
              </a:rPr>
              <a:t>Conflict en machtsstrijd als leden zich laten gelden</a:t>
            </a:r>
            <a:endParaRPr sz="1400" b="1" i="0" u="none" strike="noStrike" cap="none">
              <a:solidFill>
                <a:srgbClr val="787878"/>
              </a:solidFill>
              <a:latin typeface="Arial"/>
              <a:ea typeface="Arial"/>
              <a:cs typeface="Arial"/>
              <a:sym typeface="Arial"/>
            </a:endParaRPr>
          </a:p>
        </p:txBody>
      </p:sp>
      <p:sp>
        <p:nvSpPr>
          <p:cNvPr id="120" name="Google Shape;120;p9"/>
          <p:cNvSpPr txBox="1"/>
          <p:nvPr/>
        </p:nvSpPr>
        <p:spPr>
          <a:xfrm>
            <a:off x="5036350" y="2670225"/>
            <a:ext cx="2067600" cy="7158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7878"/>
                </a:solidFill>
                <a:latin typeface="Arial"/>
                <a:ea typeface="Arial"/>
                <a:cs typeface="Arial"/>
                <a:sym typeface="Arial"/>
              </a:rPr>
              <a:t>Vaststelling van rollen en meer samenwerking</a:t>
            </a:r>
            <a:endParaRPr sz="1400" b="1" i="0" u="none" strike="noStrike" cap="none">
              <a:solidFill>
                <a:srgbClr val="787878"/>
              </a:solidFill>
              <a:latin typeface="Arial"/>
              <a:ea typeface="Arial"/>
              <a:cs typeface="Arial"/>
              <a:sym typeface="Arial"/>
            </a:endParaRPr>
          </a:p>
        </p:txBody>
      </p:sp>
      <p:sp>
        <p:nvSpPr>
          <p:cNvPr id="121" name="Google Shape;121;p9"/>
          <p:cNvSpPr txBox="1"/>
          <p:nvPr/>
        </p:nvSpPr>
        <p:spPr>
          <a:xfrm>
            <a:off x="7103950" y="2669363"/>
            <a:ext cx="2067600" cy="7158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7878"/>
                </a:solidFill>
                <a:latin typeface="Arial"/>
                <a:ea typeface="Arial"/>
                <a:cs typeface="Arial"/>
                <a:sym typeface="Arial"/>
              </a:rPr>
              <a:t>Piekefficiëntie met veel vertrouwen en autonomie</a:t>
            </a:r>
            <a:endParaRPr sz="1400" b="1" i="0" u="none" strike="noStrike" cap="none">
              <a:solidFill>
                <a:srgbClr val="787878"/>
              </a:solidFill>
              <a:latin typeface="Arial"/>
              <a:ea typeface="Arial"/>
              <a:cs typeface="Arial"/>
              <a:sym typeface="Arial"/>
            </a:endParaRPr>
          </a:p>
        </p:txBody>
      </p:sp>
      <p:sp>
        <p:nvSpPr>
          <p:cNvPr id="122" name="Google Shape;122;p9"/>
          <p:cNvSpPr txBox="1"/>
          <p:nvPr/>
        </p:nvSpPr>
        <p:spPr>
          <a:xfrm>
            <a:off x="9321950" y="2670225"/>
            <a:ext cx="2067600" cy="715800"/>
          </a:xfrm>
          <a:prstGeom prst="rect">
            <a:avLst/>
          </a:prstGeom>
          <a:solidFill>
            <a:srgbClr val="FFFFFF"/>
          </a:solid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787878"/>
                </a:solidFill>
                <a:latin typeface="Arial"/>
                <a:ea typeface="Arial"/>
                <a:cs typeface="Arial"/>
                <a:sym typeface="Arial"/>
              </a:rPr>
              <a:t>Ontbinding van de groep met gemengde emoties en reflecties</a:t>
            </a:r>
            <a:endParaRPr sz="1400" b="1" i="0" u="none" strike="noStrike" cap="none">
              <a:solidFill>
                <a:srgbClr val="787878"/>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16"/>
          <p:cNvSpPr txBox="1"/>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Activiteit 2 - Vorm de groepen</a:t>
            </a:r>
            <a:endParaRPr b="1"/>
          </a:p>
        </p:txBody>
      </p:sp>
      <p:sp>
        <p:nvSpPr>
          <p:cNvPr id="128" name="Google Shape;128;p16"/>
          <p:cNvSpPr txBox="1"/>
          <p:nvPr>
            <p:ph type="body" idx="1"/>
          </p:nvPr>
        </p:nvSpPr>
        <p:spPr>
          <a:xfrm>
            <a:off x="182812" y="1454168"/>
            <a:ext cx="4134664" cy="4055798"/>
          </a:xfrm>
          <a:prstGeom prst="rect">
            <a:avLst/>
          </a:prstGeom>
          <a:noFill/>
          <a:ln>
            <a:noFill/>
          </a:ln>
        </p:spPr>
        <p:txBody>
          <a:bodyPr spcFirstLastPara="1" wrap="square" lIns="91425" tIns="45700" rIns="91425" bIns="45700" anchor="t" anchorCtr="0">
            <a:noAutofit/>
          </a:bodyPr>
          <a:lstStyle/>
          <a:p>
            <a:pPr marL="825500" lvl="0" indent="-457200" algn="l" rtl="0">
              <a:lnSpc>
                <a:spcPct val="90000"/>
              </a:lnSpc>
              <a:spcBef>
                <a:spcPts val="1000"/>
              </a:spcBef>
              <a:spcAft>
                <a:spcPts val="0"/>
              </a:spcAft>
              <a:buSzPts val="2200"/>
              <a:buFont typeface="Arial"/>
              <a:buAutoNum type="arabicPeriod"/>
            </a:pPr>
            <a:r>
              <a:rPr lang="en-US"/>
              <a:t>Vorm je groep</a:t>
            </a:r>
            <a:endParaRPr/>
          </a:p>
          <a:p>
            <a:pPr marL="825500" lvl="0" indent="-457200" algn="l" rtl="0">
              <a:lnSpc>
                <a:spcPct val="90000"/>
              </a:lnSpc>
              <a:spcBef>
                <a:spcPts val="1000"/>
              </a:spcBef>
              <a:spcAft>
                <a:spcPts val="0"/>
              </a:spcAft>
              <a:buSzPts val="2200"/>
              <a:buFont typeface="Arial"/>
              <a:buAutoNum type="arabicPeriod"/>
            </a:pPr>
            <a:r>
              <a:rPr lang="en-US"/>
              <a:t>Presenteer je rol en de belangrijkste taken</a:t>
            </a:r>
            <a:endParaRPr/>
          </a:p>
          <a:p>
            <a:pPr marL="825500" lvl="0" indent="-457200" algn="l" rtl="0">
              <a:lnSpc>
                <a:spcPct val="90000"/>
              </a:lnSpc>
              <a:spcBef>
                <a:spcPts val="1000"/>
              </a:spcBef>
              <a:spcAft>
                <a:spcPts val="0"/>
              </a:spcAft>
              <a:buSzPts val="2200"/>
              <a:buFont typeface="Arial"/>
              <a:buAutoNum type="arabicPeriod"/>
            </a:pPr>
            <a:r>
              <a:rPr lang="en-US"/>
              <a:t>Verduidelijk het doel van je team </a:t>
            </a:r>
            <a:endParaRPr/>
          </a:p>
          <a:p>
            <a:pPr marL="825500" lvl="0" indent="-457200" algn="l" rtl="0">
              <a:lnSpc>
                <a:spcPct val="90000"/>
              </a:lnSpc>
              <a:spcBef>
                <a:spcPts val="1000"/>
              </a:spcBef>
              <a:spcAft>
                <a:spcPts val="0"/>
              </a:spcAft>
              <a:buSzPts val="2200"/>
              <a:buAutoNum type="arabicPeriod"/>
            </a:pPr>
            <a:r>
              <a:rPr lang="en-US"/>
              <a:t>Ontwikkel je actieplan</a:t>
            </a:r>
            <a:endParaRPr/>
          </a:p>
        </p:txBody>
      </p:sp>
      <p:pic>
        <p:nvPicPr>
          <p:cNvPr id="129" name="Google Shape;129;p16"/>
          <p:cNvPicPr preferRelativeResize="0"/>
          <p:nvPr/>
        </p:nvPicPr>
        <p:blipFill rotWithShape="1">
          <a:blip r:embed="rId3">
            <a:alphaModFix/>
          </a:blip>
          <a:srcRect l="0" t="0" r="0" b="0"/>
          <a:stretch/>
        </p:blipFill>
        <p:spPr>
          <a:xfrm>
            <a:off x="5020591" y="961533"/>
            <a:ext cx="6815833" cy="4548433"/>
          </a:xfrm>
          <a:prstGeom prst="rect">
            <a:avLst/>
          </a:prstGeom>
          <a:noFill/>
          <a:ln>
            <a:noFill/>
          </a:ln>
        </p:spPr>
      </p:pic>
      <p:sp>
        <p:nvSpPr>
          <p:cNvPr id="130" name="Google Shape;130;p16"/>
          <p:cNvSpPr txBox="1"/>
          <p:nvPr/>
        </p:nvSpPr>
        <p:spPr>
          <a:xfrm>
            <a:off x="9189150" y="5873500"/>
            <a:ext cx="2435100" cy="566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bron: </a:t>
            </a:r>
            <a:r>
              <a:rPr lang="en-US" sz="1400" b="0" i="0" u="sng" strike="noStrike" cap="none">
                <a:solidFill>
                  <a:schemeClr val="hlink"/>
                </a:solidFill>
                <a:latin typeface="Arial"/>
                <a:ea typeface="Arial"/>
                <a:cs typeface="Arial"/>
                <a:sym typeface="Arial"/>
                <a:hlinkClick r:id="rId4"/>
              </a:rPr>
              <a:t>pexels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35f1a797ee3_0_6"/>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Activiteit 2 - Vorm de groepen</a:t>
            </a:r>
            <a:endParaRPr b="1"/>
          </a:p>
        </p:txBody>
      </p:sp>
      <p:sp>
        <p:nvSpPr>
          <p:cNvPr id="136" name="Google Shape;136;g35f1a797ee3_0_6"/>
          <p:cNvSpPr txBox="1"/>
          <p:nvPr>
            <p:ph type="body" idx="1"/>
          </p:nvPr>
        </p:nvSpPr>
        <p:spPr>
          <a:xfrm>
            <a:off x="338825" y="1152025"/>
            <a:ext cx="11195700" cy="4439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2000" b="1">
                <a:solidFill>
                  <a:srgbClr val="000000"/>
                </a:solidFill>
              </a:rPr>
              <a:t>ROLEN</a:t>
            </a:r>
            <a:r>
              <a:rPr lang="en-US" sz="2000">
                <a:solidFill>
                  <a:srgbClr val="000000"/>
                </a:solidFill>
              </a:rPr>
              <a:t>:</a:t>
            </a:r>
            <a:br>
              <a:rPr lang="en-US" sz="2000">
                <a:solidFill>
                  <a:srgbClr val="000000"/>
                </a:solidFill>
              </a:rPr>
            </a:br>
            <a:endParaRPr sz="2000">
              <a:solidFill>
                <a:srgbClr val="000000"/>
              </a:solidFill>
            </a:endParaRPr>
          </a:p>
          <a:p>
            <a:pPr marL="228600" lvl="0" indent="-266700" algn="l" rtl="0">
              <a:lnSpc>
                <a:spcPct val="100000"/>
              </a:lnSpc>
              <a:spcBef>
                <a:spcPts val="0"/>
              </a:spcBef>
              <a:spcAft>
                <a:spcPts val="0"/>
              </a:spcAft>
              <a:buClr>
                <a:srgbClr val="000000"/>
              </a:buClr>
              <a:buSzPts val="2000"/>
              <a:buAutoNum type="arabicPeriod"/>
            </a:pPr>
            <a:r>
              <a:rPr lang="en-US" sz="2000" b="1" i="1">
                <a:solidFill>
                  <a:srgbClr val="000000"/>
                </a:solidFill>
              </a:rPr>
              <a:t>Facilitator en beoordelingscoördinator</a:t>
            </a:r>
            <a:r>
              <a:rPr lang="en-US" sz="2000">
                <a:solidFill>
                  <a:srgbClr val="000000"/>
                </a:solidFill>
              </a:rPr>
              <a:t>: begeleiden de groep en ontwikkelen de materialen voor beoordeling en evaluatie. </a:t>
            </a:r>
            <a:endParaRPr sz="2000">
              <a:solidFill>
                <a:srgbClr val="000000"/>
              </a:solidFill>
            </a:endParaRPr>
          </a:p>
          <a:p>
            <a:pPr marL="228600" lvl="0" indent="-266700" algn="l" rtl="0">
              <a:lnSpc>
                <a:spcPct val="100000"/>
              </a:lnSpc>
              <a:spcBef>
                <a:spcPts val="0"/>
              </a:spcBef>
              <a:spcAft>
                <a:spcPts val="0"/>
              </a:spcAft>
              <a:buClr>
                <a:srgbClr val="000000"/>
              </a:buClr>
              <a:buSzPts val="2000"/>
              <a:buAutoNum type="arabicPeriod"/>
            </a:pPr>
            <a:r>
              <a:rPr lang="en-US" sz="2000" b="1" i="1">
                <a:solidFill>
                  <a:srgbClr val="000000"/>
                </a:solidFill>
              </a:rPr>
              <a:t>Curriculumspecialist</a:t>
            </a:r>
            <a:r>
              <a:rPr lang="en-US" sz="2000">
                <a:solidFill>
                  <a:srgbClr val="000000"/>
                </a:solidFill>
              </a:rPr>
              <a:t>: controleert of het scenario aansluit bij het informaticacurriculum.</a:t>
            </a:r>
            <a:endParaRPr sz="2000">
              <a:solidFill>
                <a:srgbClr val="000000"/>
              </a:solidFill>
            </a:endParaRPr>
          </a:p>
          <a:p>
            <a:pPr marL="228600" lvl="0" indent="-266700" algn="l" rtl="0">
              <a:lnSpc>
                <a:spcPct val="100000"/>
              </a:lnSpc>
              <a:spcBef>
                <a:spcPts val="0"/>
              </a:spcBef>
              <a:spcAft>
                <a:spcPts val="0"/>
              </a:spcAft>
              <a:buClr>
                <a:srgbClr val="000000"/>
              </a:buClr>
              <a:buSzPts val="2000"/>
              <a:buAutoNum type="arabicPeriod"/>
            </a:pPr>
            <a:r>
              <a:rPr lang="en-US" sz="2000" b="1" i="1">
                <a:solidFill>
                  <a:srgbClr val="000000"/>
                </a:solidFill>
              </a:rPr>
              <a:t>Authentieke leerontwerper</a:t>
            </a:r>
            <a:r>
              <a:rPr lang="en-US" sz="2000">
                <a:solidFill>
                  <a:srgbClr val="000000"/>
                </a:solidFill>
              </a:rPr>
              <a:t>: verantwoordelijk voor het creëren van activiteiten gebaseerd op de authentieke leermethodologie</a:t>
            </a:r>
            <a:endParaRPr sz="2000">
              <a:solidFill>
                <a:srgbClr val="000000"/>
              </a:solidFill>
            </a:endParaRPr>
          </a:p>
          <a:p>
            <a:pPr marL="228600" lvl="0" indent="-266700" algn="l" rtl="0">
              <a:lnSpc>
                <a:spcPct val="100000"/>
              </a:lnSpc>
              <a:spcBef>
                <a:spcPts val="0"/>
              </a:spcBef>
              <a:spcAft>
                <a:spcPts val="0"/>
              </a:spcAft>
              <a:buClr>
                <a:srgbClr val="000000"/>
              </a:buClr>
              <a:buSzPts val="2000"/>
              <a:buAutoNum type="arabicPeriod"/>
            </a:pPr>
            <a:r>
              <a:rPr lang="en-US" sz="2000" b="1" i="1">
                <a:solidFill>
                  <a:srgbClr val="000000"/>
                </a:solidFill>
              </a:rPr>
              <a:t>Inclusiespecialist</a:t>
            </a:r>
            <a:r>
              <a:rPr lang="en-US" sz="2000">
                <a:solidFill>
                  <a:srgbClr val="000000"/>
                </a:solidFill>
              </a:rPr>
              <a:t>: zorgt ervoor dat het scenario genderinclusief is en stelt manieren voor om inclusiever te worden.</a:t>
            </a:r>
            <a:endParaRPr sz="2000">
              <a:solidFill>
                <a:srgbClr val="000000"/>
              </a:solidFill>
            </a:endParaRPr>
          </a:p>
          <a:p>
            <a:pPr marL="228600" lvl="0" indent="-266700" algn="l" rtl="0">
              <a:lnSpc>
                <a:spcPct val="100000"/>
              </a:lnSpc>
              <a:spcBef>
                <a:spcPts val="0"/>
              </a:spcBef>
              <a:spcAft>
                <a:spcPts val="0"/>
              </a:spcAft>
              <a:buClr>
                <a:srgbClr val="000000"/>
              </a:buClr>
              <a:buSzPts val="2000"/>
              <a:buAutoNum type="arabicPeriod"/>
            </a:pPr>
            <a:r>
              <a:rPr lang="en-US" sz="2000" b="1" i="1">
                <a:solidFill>
                  <a:srgbClr val="000000"/>
                </a:solidFill>
              </a:rPr>
              <a:t>Resourcemanager</a:t>
            </a:r>
            <a:r>
              <a:rPr lang="en-US" sz="2000">
                <a:solidFill>
                  <a:srgbClr val="000000"/>
                </a:solidFill>
              </a:rPr>
              <a:t>: identificeert artikelen, video's, bronnen en materialen voor de ontwikkeling van inhoud en activiteiten.</a:t>
            </a:r>
            <a:endParaRPr sz="2000">
              <a:solidFill>
                <a:srgbClr val="000000"/>
              </a:solidFill>
            </a:endParaRPr>
          </a:p>
          <a:p>
            <a:pPr marL="0" lvl="0" indent="0" algn="l" rtl="0">
              <a:lnSpc>
                <a:spcPct val="90000"/>
              </a:lnSpc>
              <a:spcBef>
                <a:spcPts val="1000"/>
              </a:spcBef>
              <a:spcAft>
                <a:spcPts val="0"/>
              </a:spcAft>
              <a:buNone/>
            </a:pPr>
            <a:r>
              <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34e74b83e71_0_0"/>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Activiteit 3 - Belangrijkste onderdelen van effectieve leerscenario's</a:t>
            </a:r>
            <a:endParaRPr b="1"/>
          </a:p>
        </p:txBody>
      </p:sp>
      <p:pic>
        <p:nvPicPr>
          <p:cNvPr id="142" name="Google Shape;142;g34e74b83e71_0_0" title="Blooms-Taxonomy-941x569.png"/>
          <p:cNvPicPr preferRelativeResize="0"/>
          <p:nvPr/>
        </p:nvPicPr>
        <p:blipFill rotWithShape="1">
          <a:blip r:embed="rId3">
            <a:alphaModFix/>
          </a:blip>
          <a:srcRect l="0" t="0" r="0" b="0"/>
          <a:stretch/>
        </p:blipFill>
        <p:spPr>
          <a:xfrm>
            <a:off x="795100" y="895782"/>
            <a:ext cx="9599249" cy="5804424"/>
          </a:xfrm>
          <a:prstGeom prst="rect">
            <a:avLst/>
          </a:prstGeom>
          <a:noFill/>
          <a:ln>
            <a:noFill/>
          </a:ln>
        </p:spPr>
      </p:pic>
      <p:sp>
        <p:nvSpPr>
          <p:cNvPr id="143" name="Google Shape;143;g34e74b83e71_0_0"/>
          <p:cNvSpPr txBox="1"/>
          <p:nvPr/>
        </p:nvSpPr>
        <p:spPr>
          <a:xfrm>
            <a:off x="1425350" y="995875"/>
            <a:ext cx="7695900" cy="5385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Arial"/>
                <a:ea typeface="Arial"/>
                <a:cs typeface="Arial"/>
                <a:sym typeface="Arial"/>
              </a:rPr>
              <a:t>TAXONOMIE VAN BLOOM - COGNITIEF DOMEIN (2001)</a:t>
            </a:r>
            <a:endParaRPr sz="2400" b="1" i="0" u="none" strike="noStrike" cap="none">
              <a:solidFill>
                <a:srgbClr val="000000"/>
              </a:solidFill>
              <a:latin typeface="Arial"/>
              <a:ea typeface="Arial"/>
              <a:cs typeface="Arial"/>
              <a:sym typeface="Arial"/>
            </a:endParaRPr>
          </a:p>
        </p:txBody>
      </p:sp>
      <p:sp>
        <p:nvSpPr>
          <p:cNvPr id="144" name="Google Shape;144;g34e74b83e71_0_0"/>
          <p:cNvSpPr txBox="1"/>
          <p:nvPr/>
        </p:nvSpPr>
        <p:spPr>
          <a:xfrm rot="-5400000">
            <a:off x="-894550" y="3758175"/>
            <a:ext cx="4230600" cy="5466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LAGERE ORDE HOGERE ORDE</a:t>
            </a:r>
            <a:endParaRPr sz="12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DENKVAARDIGHEDEN DENKVAARDIGHEDEN</a:t>
            </a:r>
            <a:endParaRPr sz="1200" b="1" i="0" u="none" strike="noStrike" cap="none">
              <a:solidFill>
                <a:srgbClr val="000000"/>
              </a:solidFill>
              <a:latin typeface="Arial"/>
              <a:ea typeface="Arial"/>
              <a:cs typeface="Arial"/>
              <a:sym typeface="Arial"/>
            </a:endParaRPr>
          </a:p>
        </p:txBody>
      </p:sp>
      <p:sp>
        <p:nvSpPr>
          <p:cNvPr id="145" name="Google Shape;145;g34e74b83e71_0_0"/>
          <p:cNvSpPr txBox="1"/>
          <p:nvPr/>
        </p:nvSpPr>
        <p:spPr>
          <a:xfrm>
            <a:off x="4706025" y="1916175"/>
            <a:ext cx="3075900" cy="3417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CREËREN</a:t>
            </a:r>
            <a:endParaRPr sz="1700" b="1" i="0" u="none" strike="noStrike" cap="none">
              <a:solidFill>
                <a:srgbClr val="000000"/>
              </a:solidFill>
              <a:latin typeface="Arial"/>
              <a:ea typeface="Arial"/>
              <a:cs typeface="Arial"/>
              <a:sym typeface="Arial"/>
            </a:endParaRPr>
          </a:p>
        </p:txBody>
      </p:sp>
      <p:sp>
        <p:nvSpPr>
          <p:cNvPr id="146" name="Google Shape;146;g34e74b83e71_0_0"/>
          <p:cNvSpPr txBox="1"/>
          <p:nvPr/>
        </p:nvSpPr>
        <p:spPr>
          <a:xfrm>
            <a:off x="4854125" y="2360525"/>
            <a:ext cx="30759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Informatie gebruiken om iets nieuws te creëren</a:t>
            </a:r>
            <a:endParaRPr sz="1000" b="0" i="0" u="none" strike="noStrike" cap="none">
              <a:solidFill>
                <a:srgbClr val="000000"/>
              </a:solidFill>
              <a:latin typeface="Arial"/>
              <a:ea typeface="Arial"/>
              <a:cs typeface="Arial"/>
              <a:sym typeface="Arial"/>
            </a:endParaRPr>
          </a:p>
        </p:txBody>
      </p:sp>
      <p:sp>
        <p:nvSpPr>
          <p:cNvPr id="147" name="Google Shape;147;g34e74b83e71_0_0"/>
          <p:cNvSpPr txBox="1"/>
          <p:nvPr/>
        </p:nvSpPr>
        <p:spPr>
          <a:xfrm>
            <a:off x="5177400" y="2725075"/>
            <a:ext cx="3075900" cy="3417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EVALUEREN</a:t>
            </a:r>
            <a:endParaRPr sz="1700" b="1" i="0" u="none" strike="noStrike" cap="none">
              <a:solidFill>
                <a:srgbClr val="000000"/>
              </a:solidFill>
              <a:latin typeface="Arial"/>
              <a:ea typeface="Arial"/>
              <a:cs typeface="Arial"/>
              <a:sym typeface="Arial"/>
            </a:endParaRPr>
          </a:p>
        </p:txBody>
      </p:sp>
      <p:sp>
        <p:nvSpPr>
          <p:cNvPr id="148" name="Google Shape;148;g34e74b83e71_0_0"/>
          <p:cNvSpPr txBox="1"/>
          <p:nvPr/>
        </p:nvSpPr>
        <p:spPr>
          <a:xfrm>
            <a:off x="5500700" y="3508275"/>
            <a:ext cx="3075900" cy="4041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ANALYZEREN</a:t>
            </a:r>
            <a:endParaRPr sz="1700" b="1" i="0" u="none" strike="noStrike" cap="none">
              <a:solidFill>
                <a:srgbClr val="000000"/>
              </a:solidFill>
              <a:latin typeface="Arial"/>
              <a:ea typeface="Arial"/>
              <a:cs typeface="Arial"/>
              <a:sym typeface="Arial"/>
            </a:endParaRPr>
          </a:p>
        </p:txBody>
      </p:sp>
      <p:sp>
        <p:nvSpPr>
          <p:cNvPr id="149" name="Google Shape;149;g34e74b83e71_0_0"/>
          <p:cNvSpPr txBox="1"/>
          <p:nvPr/>
        </p:nvSpPr>
        <p:spPr>
          <a:xfrm>
            <a:off x="5858150" y="4342875"/>
            <a:ext cx="3075900" cy="3417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TOEPASSEN</a:t>
            </a:r>
            <a:endParaRPr sz="1700" b="1" i="0" u="none" strike="noStrike" cap="none">
              <a:solidFill>
                <a:srgbClr val="000000"/>
              </a:solidFill>
              <a:latin typeface="Arial"/>
              <a:ea typeface="Arial"/>
              <a:cs typeface="Arial"/>
              <a:sym typeface="Arial"/>
            </a:endParaRPr>
          </a:p>
        </p:txBody>
      </p:sp>
      <p:sp>
        <p:nvSpPr>
          <p:cNvPr id="150" name="Google Shape;150;g34e74b83e71_0_0"/>
          <p:cNvSpPr txBox="1"/>
          <p:nvPr/>
        </p:nvSpPr>
        <p:spPr>
          <a:xfrm>
            <a:off x="6283950" y="5043425"/>
            <a:ext cx="3075900" cy="4041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BEGRIJPEN</a:t>
            </a:r>
            <a:endParaRPr sz="1700" b="1" i="0" u="none" strike="noStrike" cap="none">
              <a:solidFill>
                <a:srgbClr val="000000"/>
              </a:solidFill>
              <a:latin typeface="Arial"/>
              <a:ea typeface="Arial"/>
              <a:cs typeface="Arial"/>
              <a:sym typeface="Arial"/>
            </a:endParaRPr>
          </a:p>
        </p:txBody>
      </p:sp>
      <p:sp>
        <p:nvSpPr>
          <p:cNvPr id="151" name="Google Shape;151;g34e74b83e71_0_0"/>
          <p:cNvSpPr txBox="1"/>
          <p:nvPr/>
        </p:nvSpPr>
        <p:spPr>
          <a:xfrm>
            <a:off x="6652825" y="5875275"/>
            <a:ext cx="3075900" cy="4041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700"/>
              <a:buFont typeface="Arial"/>
              <a:buNone/>
            </a:pPr>
            <a:r>
              <a:rPr lang="en-US" sz="1700" b="1" i="0" u="none" strike="noStrike" cap="none">
                <a:solidFill>
                  <a:srgbClr val="000000"/>
                </a:solidFill>
                <a:latin typeface="Arial"/>
                <a:ea typeface="Arial"/>
                <a:cs typeface="Arial"/>
                <a:sym typeface="Arial"/>
              </a:rPr>
              <a:t>ONTHOUDEN</a:t>
            </a:r>
            <a:endParaRPr sz="1700" b="1" i="0" u="none" strike="noStrike" cap="none">
              <a:solidFill>
                <a:srgbClr val="000000"/>
              </a:solidFill>
              <a:latin typeface="Arial"/>
              <a:ea typeface="Arial"/>
              <a:cs typeface="Arial"/>
              <a:sym typeface="Arial"/>
            </a:endParaRPr>
          </a:p>
        </p:txBody>
      </p:sp>
      <p:sp>
        <p:nvSpPr>
          <p:cNvPr id="152" name="Google Shape;152;g34e74b83e71_0_0"/>
          <p:cNvSpPr txBox="1"/>
          <p:nvPr/>
        </p:nvSpPr>
        <p:spPr>
          <a:xfrm>
            <a:off x="5245775" y="3156575"/>
            <a:ext cx="30759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Informatie onderzoeken en oordelen </a:t>
            </a:r>
            <a:endParaRPr sz="1000" b="0" i="0" u="none" strike="noStrike" cap="none">
              <a:solidFill>
                <a:srgbClr val="000000"/>
              </a:solidFill>
              <a:latin typeface="Arial"/>
              <a:ea typeface="Arial"/>
              <a:cs typeface="Arial"/>
              <a:sym typeface="Arial"/>
            </a:endParaRPr>
          </a:p>
        </p:txBody>
      </p:sp>
      <p:sp>
        <p:nvSpPr>
          <p:cNvPr id="153" name="Google Shape;153;g34e74b83e71_0_0"/>
          <p:cNvSpPr txBox="1"/>
          <p:nvPr/>
        </p:nvSpPr>
        <p:spPr>
          <a:xfrm>
            <a:off x="5631350" y="3996675"/>
            <a:ext cx="35295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Het bekende uit elkaar halen en relaties identificeren </a:t>
            </a:r>
            <a:endParaRPr sz="1000" b="0" i="0" u="none" strike="noStrike" cap="none">
              <a:solidFill>
                <a:srgbClr val="000000"/>
              </a:solidFill>
              <a:latin typeface="Arial"/>
              <a:ea typeface="Arial"/>
              <a:cs typeface="Arial"/>
              <a:sym typeface="Arial"/>
            </a:endParaRPr>
          </a:p>
        </p:txBody>
      </p:sp>
      <p:sp>
        <p:nvSpPr>
          <p:cNvPr id="154" name="Google Shape;154;g34e74b83e71_0_0"/>
          <p:cNvSpPr txBox="1"/>
          <p:nvPr/>
        </p:nvSpPr>
        <p:spPr>
          <a:xfrm>
            <a:off x="5993375" y="4762875"/>
            <a:ext cx="39645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Informatie gebruiken om een nieuwe (maar vergelijkbare) situatie te creëren</a:t>
            </a:r>
            <a:endParaRPr sz="1000" b="0" i="0" u="none" strike="noStrike" cap="none">
              <a:solidFill>
                <a:srgbClr val="000000"/>
              </a:solidFill>
              <a:latin typeface="Arial"/>
              <a:ea typeface="Arial"/>
              <a:cs typeface="Arial"/>
              <a:sym typeface="Arial"/>
            </a:endParaRPr>
          </a:p>
        </p:txBody>
      </p:sp>
      <p:sp>
        <p:nvSpPr>
          <p:cNvPr id="155" name="Google Shape;155;g34e74b83e71_0_0"/>
          <p:cNvSpPr txBox="1"/>
          <p:nvPr/>
        </p:nvSpPr>
        <p:spPr>
          <a:xfrm>
            <a:off x="6340925" y="5530450"/>
            <a:ext cx="30759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De betekenis van instructiemateriaal begrijpen</a:t>
            </a:r>
            <a:endParaRPr sz="1000" b="0" i="0" u="none" strike="noStrike" cap="none">
              <a:solidFill>
                <a:srgbClr val="000000"/>
              </a:solidFill>
              <a:latin typeface="Arial"/>
              <a:ea typeface="Arial"/>
              <a:cs typeface="Arial"/>
              <a:sym typeface="Arial"/>
            </a:endParaRPr>
          </a:p>
        </p:txBody>
      </p:sp>
      <p:sp>
        <p:nvSpPr>
          <p:cNvPr id="156" name="Google Shape;156;g34e74b83e71_0_0"/>
          <p:cNvSpPr txBox="1"/>
          <p:nvPr/>
        </p:nvSpPr>
        <p:spPr>
          <a:xfrm>
            <a:off x="6766725" y="6362300"/>
            <a:ext cx="3075900" cy="261900"/>
          </a:xfrm>
          <a:prstGeom prst="rect">
            <a:avLst/>
          </a:prstGeom>
          <a:solidFill>
            <a:srgbClr val="FFFFFF"/>
          </a:solid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Specifieke feiten onthouden</a:t>
            </a:r>
            <a:endParaRPr sz="10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34fc96bd33c_0_14"/>
          <p:cNvSpPr txBox="1"/>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b="1"/>
              <a:t>Activiteit 3 - Belangrijkste onderdelen van effectieve leerscenario's</a:t>
            </a:r>
            <a:endParaRPr/>
          </a:p>
        </p:txBody>
      </p:sp>
      <p:pic>
        <p:nvPicPr>
          <p:cNvPr id="162" name="Google Shape;162;g34fc96bd33c_0_14" title="1. Clear Objectives - visual selection (3).png"/>
          <p:cNvPicPr preferRelativeResize="0"/>
          <p:nvPr/>
        </p:nvPicPr>
        <p:blipFill rotWithShape="1">
          <a:blip r:embed="rId3">
            <a:alphaModFix/>
          </a:blip>
          <a:srcRect l="28300" t="0" r="39938" b="0"/>
          <a:stretch/>
        </p:blipFill>
        <p:spPr>
          <a:xfrm>
            <a:off x="3354575" y="948725"/>
            <a:ext cx="3517250" cy="5707975"/>
          </a:xfrm>
          <a:prstGeom prst="rect">
            <a:avLst/>
          </a:prstGeom>
          <a:noFill/>
          <a:ln>
            <a:noFill/>
          </a:ln>
        </p:spPr>
      </p:pic>
      <p:sp>
        <p:nvSpPr>
          <p:cNvPr id="163" name="Google Shape;163;g34fc96bd33c_0_14"/>
          <p:cNvSpPr txBox="1"/>
          <p:nvPr/>
        </p:nvSpPr>
        <p:spPr>
          <a:xfrm>
            <a:off x="7087900" y="1439775"/>
            <a:ext cx="4803300" cy="1033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rgbClr val="4E88E7"/>
                </a:solidFill>
                <a:latin typeface="Arial"/>
                <a:ea typeface="Arial"/>
                <a:cs typeface="Arial"/>
                <a:sym typeface="Arial"/>
              </a:rPr>
              <a:t>Leerplankaders</a:t>
            </a:r>
            <a:endParaRPr sz="2200" b="1" i="0" u="none" strike="noStrike" cap="none">
              <a:solidFill>
                <a:srgbClr val="4E88E7"/>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r>
              <a:t/>
            </a:r>
            <a:endParaRPr sz="2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r>
              <a:rPr lang="en-US" sz="1900" b="0" i="0" u="none" strike="noStrike" cap="none">
                <a:solidFill>
                  <a:srgbClr val="555555"/>
                </a:solidFill>
                <a:latin typeface="Arial"/>
                <a:ea typeface="Arial"/>
                <a:cs typeface="Arial"/>
                <a:sym typeface="Arial"/>
              </a:rPr>
              <a:t>Zorgt voor afstemming op de onderwijsnormen</a:t>
            </a:r>
            <a:endParaRPr sz="1900" b="0" i="0" u="none" strike="noStrike" cap="none">
              <a:solidFill>
                <a:srgbClr val="555555"/>
              </a:solidFill>
              <a:latin typeface="Arial"/>
              <a:ea typeface="Arial"/>
              <a:cs typeface="Arial"/>
              <a:sym typeface="Arial"/>
            </a:endParaRPr>
          </a:p>
        </p:txBody>
      </p:sp>
      <p:sp>
        <p:nvSpPr>
          <p:cNvPr id="164" name="Google Shape;164;g34fc96bd33c_0_14"/>
          <p:cNvSpPr txBox="1"/>
          <p:nvPr/>
        </p:nvSpPr>
        <p:spPr>
          <a:xfrm>
            <a:off x="7087900" y="2964625"/>
            <a:ext cx="4803300" cy="1033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rgbClr val="3FC584"/>
                </a:solidFill>
                <a:latin typeface="Arial"/>
                <a:ea typeface="Arial"/>
                <a:cs typeface="Arial"/>
                <a:sym typeface="Arial"/>
              </a:rPr>
              <a:t>Vakoverschrijdende verbindingen</a:t>
            </a:r>
            <a:endParaRPr sz="2200" b="1" i="0" u="none" strike="noStrike" cap="none">
              <a:solidFill>
                <a:srgbClr val="3FC584"/>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r>
              <a:t/>
            </a:r>
            <a:endParaRPr sz="2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r>
              <a:rPr lang="en-US" sz="1900" b="0" i="0" u="none" strike="noStrike" cap="none">
                <a:solidFill>
                  <a:srgbClr val="555555"/>
                </a:solidFill>
                <a:latin typeface="Arial"/>
                <a:ea typeface="Arial"/>
                <a:cs typeface="Arial"/>
                <a:sym typeface="Arial"/>
              </a:rPr>
              <a:t>Versterkt interdisciplinair leren</a:t>
            </a:r>
            <a:endParaRPr sz="1900" b="0" i="0" u="none" strike="noStrike" cap="none">
              <a:solidFill>
                <a:srgbClr val="555555"/>
              </a:solidFill>
              <a:latin typeface="Arial"/>
              <a:ea typeface="Arial"/>
              <a:cs typeface="Arial"/>
              <a:sym typeface="Arial"/>
            </a:endParaRPr>
          </a:p>
        </p:txBody>
      </p:sp>
      <p:sp>
        <p:nvSpPr>
          <p:cNvPr id="165" name="Google Shape;165;g34fc96bd33c_0_14"/>
          <p:cNvSpPr txBox="1"/>
          <p:nvPr/>
        </p:nvSpPr>
        <p:spPr>
          <a:xfrm>
            <a:off x="6989275" y="4631500"/>
            <a:ext cx="4803300" cy="1033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rgbClr val="94BE3C"/>
                </a:solidFill>
                <a:latin typeface="Arial"/>
                <a:ea typeface="Arial"/>
                <a:cs typeface="Arial"/>
                <a:sym typeface="Arial"/>
              </a:rPr>
              <a:t>Verbindingen met de echte wereld</a:t>
            </a:r>
            <a:endParaRPr sz="2200" b="1" i="0" u="none" strike="noStrike" cap="none">
              <a:solidFill>
                <a:srgbClr val="94BE3C"/>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r>
              <a:t/>
            </a:r>
            <a:endParaRPr sz="2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r>
              <a:rPr lang="en-US" sz="1900" b="0" i="0" u="none" strike="noStrike" cap="none">
                <a:solidFill>
                  <a:srgbClr val="555555"/>
                </a:solidFill>
                <a:latin typeface="Arial"/>
                <a:ea typeface="Arial"/>
                <a:cs typeface="Arial"/>
                <a:sym typeface="Arial"/>
              </a:rPr>
              <a:t>Verhoogt praktische toepasbaarheid en betrokkenheid van studenten</a:t>
            </a:r>
            <a:endParaRPr sz="1900" b="0" i="0" u="none" strike="noStrike" cap="none">
              <a:solidFill>
                <a:srgbClr val="555555"/>
              </a:solidFill>
              <a:latin typeface="Arial"/>
              <a:ea typeface="Arial"/>
              <a:cs typeface="Arial"/>
              <a:sym typeface="Arial"/>
            </a:endParaRPr>
          </a:p>
        </p:txBody>
      </p:sp>
      <p:pic>
        <p:nvPicPr>
          <p:cNvPr id="166" name="Google Shape;166;g34fc96bd33c_0_14" title="1. Clear Objectives - visual selection (3).png"/>
          <p:cNvPicPr preferRelativeResize="0"/>
          <p:nvPr/>
        </p:nvPicPr>
        <p:blipFill rotWithShape="1">
          <a:blip r:embed="rId3">
            <a:alphaModFix/>
          </a:blip>
          <a:srcRect l="0" t="18471" r="71583" b="55465"/>
          <a:stretch/>
        </p:blipFill>
        <p:spPr>
          <a:xfrm>
            <a:off x="295650" y="2044900"/>
            <a:ext cx="3147175" cy="1487725"/>
          </a:xfrm>
          <a:prstGeom prst="rect">
            <a:avLst/>
          </a:prstGeom>
          <a:noFill/>
          <a:ln>
            <a:noFill/>
          </a:ln>
        </p:spPr>
      </p:pic>
      <p:sp>
        <p:nvSpPr>
          <p:cNvPr id="167" name="Google Shape;167;g34fc96bd33c_0_14"/>
          <p:cNvSpPr txBox="1"/>
          <p:nvPr/>
        </p:nvSpPr>
        <p:spPr>
          <a:xfrm>
            <a:off x="394288" y="3429000"/>
            <a:ext cx="2949900" cy="10716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200"/>
              <a:buFont typeface="Arial"/>
              <a:buNone/>
            </a:pPr>
            <a:r>
              <a:rPr lang="en-US" sz="2200" b="1" i="0" u="none" strike="noStrike" cap="none">
                <a:solidFill>
                  <a:srgbClr val="555555"/>
                </a:solidFill>
                <a:latin typeface="Arial"/>
                <a:ea typeface="Arial"/>
                <a:cs typeface="Arial"/>
                <a:sym typeface="Arial"/>
              </a:rPr>
              <a:t>Hoe zorg je ervoor dat een leerscenario relevant is? </a:t>
            </a:r>
            <a:endParaRPr sz="2200" b="1" i="0" u="none" strike="noStrike" cap="none">
              <a:solidFill>
                <a:srgbClr val="555555"/>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oreProperties xmlns:dc="http://purl.org/dc/elements/1.1/" xmlns:dcterms="http://purl.org/dc/terms/" xmlns:xsi="http://www.w3.org/2001/XMLSchema-instance" xmlns="http://schemas.openxmlformats.org/package/2006/metadata/core-properties">
  <dcterms:created xsi:type="dcterms:W3CDTF">2014-07-11T09:12:14.0000000Z</dcterms:created>
  <dc:creator>2Fast4u</dc:creator>
  <keywords>, docId:08A93244AC40F145CA3CD51D8D6AC52A</keywords>
</coreProperties>
</file>